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49" r:id="rId3"/>
    <p:sldId id="350" r:id="rId4"/>
    <p:sldId id="328" r:id="rId5"/>
    <p:sldId id="329" r:id="rId6"/>
    <p:sldId id="330" r:id="rId7"/>
    <p:sldId id="331" r:id="rId8"/>
    <p:sldId id="340" r:id="rId9"/>
    <p:sldId id="334" r:id="rId11"/>
    <p:sldId id="336" r:id="rId12"/>
    <p:sldId id="339" r:id="rId13"/>
    <p:sldId id="298" r:id="rId14"/>
    <p:sldId id="285" r:id="rId15"/>
    <p:sldId id="261" r:id="rId16"/>
    <p:sldId id="318" r:id="rId17"/>
    <p:sldId id="31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B9C7D1"/>
    <a:srgbClr val="55ABFF"/>
    <a:srgbClr val="50AAFF"/>
    <a:srgbClr val="8578D6"/>
    <a:srgbClr val="FF7FC0"/>
    <a:srgbClr val="AAD554"/>
    <a:srgbClr val="7DD4A9"/>
    <a:srgbClr val="6ED29E"/>
    <a:srgbClr val="D98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7" autoAdjust="0"/>
    <p:restoredTop sz="94395" autoAdjust="0"/>
  </p:normalViewPr>
  <p:slideViewPr>
    <p:cSldViewPr snapToGrid="0">
      <p:cViewPr varScale="1">
        <p:scale>
          <a:sx n="86" d="100"/>
          <a:sy n="86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A2D92-C964-41E4-BC42-F92C067B78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42DA0-0BFD-480D-A37E-F4ADC332A94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42DA0-0BFD-480D-A37E-F4ADC332A9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42DA0-0BFD-480D-A37E-F4ADC332A9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42DA0-0BFD-480D-A37E-F4ADC332A9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189846" y="727022"/>
            <a:ext cx="10824354" cy="246308"/>
          </a:xfrm>
          <a:prstGeom prst="rect">
            <a:avLst/>
          </a:prstGeom>
          <a:solidFill>
            <a:srgbClr val="6ED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 rot="2767911">
            <a:off x="341822" y="649247"/>
            <a:ext cx="349806" cy="3560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766884">
            <a:off x="881075" y="736261"/>
            <a:ext cx="176878" cy="182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390688E-F9E6-430C-B7AA-0B9A613F1F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BBECCBE-81A2-469F-B417-A2AA4F357BF0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anose="020B0604020202020204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45" indent="-3429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150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175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200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225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emf"/><Relationship Id="rId8" Type="http://schemas.openxmlformats.org/officeDocument/2006/relationships/image" Target="../media/image28.emf"/><Relationship Id="rId7" Type="http://schemas.openxmlformats.org/officeDocument/2006/relationships/image" Target="../media/image27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37.png"/><Relationship Id="rId16" Type="http://schemas.openxmlformats.org/officeDocument/2006/relationships/image" Target="../media/image36.png"/><Relationship Id="rId15" Type="http://schemas.openxmlformats.org/officeDocument/2006/relationships/image" Target="../media/image35.png"/><Relationship Id="rId14" Type="http://schemas.openxmlformats.org/officeDocument/2006/relationships/image" Target="../media/image34.png"/><Relationship Id="rId13" Type="http://schemas.openxmlformats.org/officeDocument/2006/relationships/image" Target="../media/image33.emf"/><Relationship Id="rId12" Type="http://schemas.openxmlformats.org/officeDocument/2006/relationships/image" Target="../media/image32.emf"/><Relationship Id="rId11" Type="http://schemas.openxmlformats.org/officeDocument/2006/relationships/image" Target="../media/image31.emf"/><Relationship Id="rId10" Type="http://schemas.openxmlformats.org/officeDocument/2006/relationships/image" Target="../media/image30.emf"/><Relationship Id="rId1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6.emf"/><Relationship Id="rId8" Type="http://schemas.openxmlformats.org/officeDocument/2006/relationships/image" Target="../media/image45.emf"/><Relationship Id="rId7" Type="http://schemas.openxmlformats.org/officeDocument/2006/relationships/image" Target="../media/image44.emf"/><Relationship Id="rId6" Type="http://schemas.openxmlformats.org/officeDocument/2006/relationships/image" Target="../media/image43.emf"/><Relationship Id="rId5" Type="http://schemas.openxmlformats.org/officeDocument/2006/relationships/image" Target="../media/image42.emf"/><Relationship Id="rId4" Type="http://schemas.openxmlformats.org/officeDocument/2006/relationships/image" Target="../media/image41.emf"/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9" Type="http://schemas.openxmlformats.org/officeDocument/2006/relationships/notesSlide" Target="../notesSlides/notesSlide3.xml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54.emf"/><Relationship Id="rId16" Type="http://schemas.openxmlformats.org/officeDocument/2006/relationships/image" Target="../media/image53.emf"/><Relationship Id="rId15" Type="http://schemas.openxmlformats.org/officeDocument/2006/relationships/image" Target="../media/image52.emf"/><Relationship Id="rId14" Type="http://schemas.openxmlformats.org/officeDocument/2006/relationships/image" Target="../media/image51.emf"/><Relationship Id="rId13" Type="http://schemas.openxmlformats.org/officeDocument/2006/relationships/image" Target="../media/image50.emf"/><Relationship Id="rId12" Type="http://schemas.openxmlformats.org/officeDocument/2006/relationships/image" Target="../media/image49.emf"/><Relationship Id="rId11" Type="http://schemas.openxmlformats.org/officeDocument/2006/relationships/image" Target="../media/image48.emf"/><Relationship Id="rId10" Type="http://schemas.openxmlformats.org/officeDocument/2006/relationships/image" Target="../media/image47.emf"/><Relationship Id="rId1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7.emf"/><Relationship Id="rId5" Type="http://schemas.openxmlformats.org/officeDocument/2006/relationships/image" Target="../media/image56.emf"/><Relationship Id="rId4" Type="http://schemas.openxmlformats.org/officeDocument/2006/relationships/image" Target="../media/image55.emf"/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66.emf"/><Relationship Id="rId8" Type="http://schemas.openxmlformats.org/officeDocument/2006/relationships/image" Target="../media/image65.emf"/><Relationship Id="rId7" Type="http://schemas.openxmlformats.org/officeDocument/2006/relationships/image" Target="../media/image64.e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70.emf"/><Relationship Id="rId12" Type="http://schemas.openxmlformats.org/officeDocument/2006/relationships/image" Target="../media/image69.emf"/><Relationship Id="rId11" Type="http://schemas.openxmlformats.org/officeDocument/2006/relationships/image" Target="../media/image68.emf"/><Relationship Id="rId10" Type="http://schemas.openxmlformats.org/officeDocument/2006/relationships/image" Target="../media/image67.emf"/><Relationship Id="rId1" Type="http://schemas.openxmlformats.org/officeDocument/2006/relationships/image" Target="../media/image5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emf"/><Relationship Id="rId8" Type="http://schemas.openxmlformats.org/officeDocument/2006/relationships/image" Target="../media/image13.emf"/><Relationship Id="rId7" Type="http://schemas.openxmlformats.org/officeDocument/2006/relationships/image" Target="../media/image12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5.emf"/><Relationship Id="rId1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3905" y="1557020"/>
            <a:ext cx="10782300" cy="3087370"/>
          </a:xfrm>
        </p:spPr>
        <p:txBody>
          <a:bodyPr/>
          <a:lstStyle/>
          <a:p>
            <a:pPr algn="ctr"/>
            <a:r>
              <a:rPr lang="zh-CN" altLang="en-US" sz="6000" dirty="0" smtClean="0">
                <a:solidFill>
                  <a:schemeClr val="accent2">
                    <a:lumMod val="75000"/>
                  </a:schemeClr>
                </a:solidFill>
              </a:rPr>
              <a:t>石河子大学科研创新服务平台</a:t>
            </a:r>
            <a:br>
              <a:rPr lang="zh-CN" altLang="en-US" sz="5400" dirty="0" smtClean="0">
                <a:solidFill>
                  <a:schemeClr val="accent2">
                    <a:lumMod val="75000"/>
                  </a:schemeClr>
                </a:solidFill>
              </a:rPr>
            </a:br>
            <a:br>
              <a:rPr lang="zh-CN" altLang="en-US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CN" altLang="en-US" sz="6000" dirty="0" smtClean="0">
                <a:solidFill>
                  <a:schemeClr val="accent2">
                    <a:lumMod val="75000"/>
                  </a:schemeClr>
                </a:solidFill>
              </a:rPr>
              <a:t>科研业务培训</a:t>
            </a:r>
            <a:br>
              <a:rPr lang="zh-CN" altLang="en-US" sz="5400" dirty="0" smtClean="0">
                <a:solidFill>
                  <a:schemeClr val="accent2">
                    <a:lumMod val="75000"/>
                  </a:schemeClr>
                </a:solidFill>
              </a:rPr>
            </a:br>
            <a:br>
              <a:rPr lang="zh-CN" altLang="en-US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主讲人：王丽伟   电话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：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18910283981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873705" y="5402786"/>
            <a:ext cx="10782300" cy="5809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 smtClean="0">
                <a:solidFill>
                  <a:schemeClr val="accent2">
                    <a:lumMod val="75000"/>
                  </a:schemeClr>
                </a:solidFill>
              </a:rPr>
              <a:t>二零一七年  三月二十一日</a:t>
            </a:r>
            <a:endParaRPr lang="en-US" altLang="zh-CN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963943" y="207853"/>
            <a:ext cx="586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3332933" y="2637328"/>
            <a:ext cx="5980521" cy="75281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75000"/>
                  </a:schemeClr>
                </a:solidFill>
              </a:rPr>
              <a:t>科研经费</a:t>
            </a:r>
            <a:endParaRPr lang="zh-CN" altLang="en-US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3332933" y="3629939"/>
            <a:ext cx="5980521" cy="7528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科研成果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3332933" y="4622550"/>
            <a:ext cx="5980521" cy="75281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科研考核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332933" y="1644717"/>
            <a:ext cx="5980521" cy="7528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>
                    <a:lumMod val="85000"/>
                  </a:schemeClr>
                </a:solidFill>
              </a:rPr>
              <a:t>科研项目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77294" y="1597306"/>
            <a:ext cx="10174147" cy="21528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1844" y="1823677"/>
            <a:ext cx="1103953" cy="12071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181" y="1879465"/>
            <a:ext cx="890544" cy="11212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109" y="1892455"/>
            <a:ext cx="1006028" cy="11030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83848" y="1122744"/>
            <a:ext cx="2253338" cy="4745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论文传统管理模式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4" idx="3"/>
            <a:endCxn id="5" idx="1"/>
          </p:cNvCxnSpPr>
          <p:nvPr/>
        </p:nvCxnSpPr>
        <p:spPr>
          <a:xfrm>
            <a:off x="2835797" y="2427256"/>
            <a:ext cx="2013384" cy="1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3"/>
            <a:endCxn id="6" idx="1"/>
          </p:cNvCxnSpPr>
          <p:nvPr/>
        </p:nvCxnSpPr>
        <p:spPr>
          <a:xfrm>
            <a:off x="5739725" y="2440102"/>
            <a:ext cx="2013384" cy="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1367353" y="3116603"/>
            <a:ext cx="1468444" cy="457200"/>
            <a:chOff x="1480094" y="3993928"/>
            <a:chExt cx="1468444" cy="457200"/>
          </a:xfrm>
        </p:grpSpPr>
        <p:sp>
          <p:nvSpPr>
            <p:cNvPr id="14" name="乘号 13"/>
            <p:cNvSpPr/>
            <p:nvPr/>
          </p:nvSpPr>
          <p:spPr>
            <a:xfrm>
              <a:off x="1480094" y="3993928"/>
              <a:ext cx="503500" cy="4572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980588" y="4037862"/>
              <a:ext cx="967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BA562E"/>
                  </a:solidFill>
                </a:rPr>
                <a:t>免登记</a:t>
              </a:r>
              <a:endParaRPr lang="zh-CN" altLang="en-US" dirty="0">
                <a:solidFill>
                  <a:srgbClr val="BA562E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595923" y="3067504"/>
            <a:ext cx="1468444" cy="457200"/>
            <a:chOff x="5329795" y="3959866"/>
            <a:chExt cx="1468444" cy="457200"/>
          </a:xfrm>
        </p:grpSpPr>
        <p:sp>
          <p:nvSpPr>
            <p:cNvPr id="17" name="乘号 16"/>
            <p:cNvSpPr/>
            <p:nvPr/>
          </p:nvSpPr>
          <p:spPr>
            <a:xfrm>
              <a:off x="5329795" y="3959866"/>
              <a:ext cx="503500" cy="4572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830289" y="4003800"/>
              <a:ext cx="967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BA562E"/>
                  </a:solidFill>
                </a:rPr>
                <a:t>免</a:t>
              </a:r>
              <a:r>
                <a:rPr lang="zh-CN" altLang="en-US" dirty="0">
                  <a:solidFill>
                    <a:srgbClr val="BA562E"/>
                  </a:solidFill>
                </a:rPr>
                <a:t>审核</a:t>
              </a:r>
              <a:endParaRPr lang="zh-CN" altLang="en-US" dirty="0">
                <a:solidFill>
                  <a:srgbClr val="BA562E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521901" y="3079198"/>
            <a:ext cx="1468444" cy="457200"/>
            <a:chOff x="8714000" y="3949994"/>
            <a:chExt cx="1468444" cy="457200"/>
          </a:xfrm>
        </p:grpSpPr>
        <p:sp>
          <p:nvSpPr>
            <p:cNvPr id="19" name="乘号 18"/>
            <p:cNvSpPr/>
            <p:nvPr/>
          </p:nvSpPr>
          <p:spPr>
            <a:xfrm>
              <a:off x="8714000" y="3949994"/>
              <a:ext cx="503500" cy="4572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214494" y="3993928"/>
              <a:ext cx="967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BA562E"/>
                  </a:solidFill>
                </a:rPr>
                <a:t>免</a:t>
              </a:r>
              <a:r>
                <a:rPr lang="zh-CN" altLang="en-US" dirty="0">
                  <a:solidFill>
                    <a:srgbClr val="BA562E"/>
                  </a:solidFill>
                </a:rPr>
                <a:t>审核</a:t>
              </a:r>
              <a:endParaRPr lang="zh-CN" altLang="en-US" dirty="0">
                <a:solidFill>
                  <a:srgbClr val="BA562E"/>
                </a:solidFill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4"/>
          <a:srcRect l="87877" t="80988"/>
          <a:stretch>
            <a:fillRect/>
          </a:stretch>
        </p:blipFill>
        <p:spPr>
          <a:xfrm>
            <a:off x="10199018" y="1821794"/>
            <a:ext cx="864392" cy="1268750"/>
          </a:xfrm>
          <a:prstGeom prst="rect">
            <a:avLst/>
          </a:prstGeom>
        </p:spPr>
      </p:pic>
      <p:cxnSp>
        <p:nvCxnSpPr>
          <p:cNvPr id="39" name="直接箭头连接符 38"/>
          <p:cNvCxnSpPr>
            <a:stCxn id="6" idx="3"/>
            <a:endCxn id="38" idx="1"/>
          </p:cNvCxnSpPr>
          <p:nvPr/>
        </p:nvCxnSpPr>
        <p:spPr>
          <a:xfrm>
            <a:off x="8759137" y="2443969"/>
            <a:ext cx="1439881" cy="12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963248" y="3972103"/>
            <a:ext cx="10174147" cy="2626769"/>
            <a:chOff x="963248" y="3972103"/>
            <a:chExt cx="10174147" cy="2626769"/>
          </a:xfrm>
        </p:grpSpPr>
        <p:sp>
          <p:nvSpPr>
            <p:cNvPr id="30" name="矩形 29"/>
            <p:cNvSpPr/>
            <p:nvPr/>
          </p:nvSpPr>
          <p:spPr>
            <a:xfrm>
              <a:off x="965022" y="3972103"/>
              <a:ext cx="2272164" cy="47456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论文网</a:t>
              </a:r>
              <a:r>
                <a:rPr lang="zh-CN" altLang="en-US" dirty="0"/>
                <a:t>推</a:t>
              </a:r>
              <a:r>
                <a:rPr lang="zh-CN" altLang="en-US" dirty="0" smtClean="0"/>
                <a:t>模式</a:t>
              </a:r>
              <a:endParaRPr lang="zh-CN" altLang="en-US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963248" y="4445981"/>
              <a:ext cx="10174147" cy="215289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2" name="图片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103" y="4883816"/>
            <a:ext cx="1168025" cy="1277219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4"/>
          <a:srcRect l="87877" t="80988"/>
          <a:stretch>
            <a:fillRect/>
          </a:stretch>
        </p:blipFill>
        <p:spPr>
          <a:xfrm>
            <a:off x="9957878" y="4883816"/>
            <a:ext cx="864392" cy="1268750"/>
          </a:xfrm>
          <a:prstGeom prst="rect">
            <a:avLst/>
          </a:prstGeom>
        </p:spPr>
      </p:pic>
      <p:cxnSp>
        <p:nvCxnSpPr>
          <p:cNvPr id="45" name="直接箭头连接符 44"/>
          <p:cNvCxnSpPr>
            <a:stCxn id="32" idx="3"/>
            <a:endCxn id="44" idx="1"/>
          </p:cNvCxnSpPr>
          <p:nvPr/>
        </p:nvCxnSpPr>
        <p:spPr>
          <a:xfrm flipV="1">
            <a:off x="2787128" y="5518191"/>
            <a:ext cx="7170750" cy="4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5138367" y="5011638"/>
            <a:ext cx="1419533" cy="370263"/>
            <a:chOff x="5138367" y="5011638"/>
            <a:chExt cx="1419533" cy="370263"/>
          </a:xfrm>
        </p:grpSpPr>
        <p:sp>
          <p:nvSpPr>
            <p:cNvPr id="29" name="文本框 28"/>
            <p:cNvSpPr txBox="1"/>
            <p:nvPr/>
          </p:nvSpPr>
          <p:spPr>
            <a:xfrm>
              <a:off x="5589950" y="5012569"/>
              <a:ext cx="967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无管理</a:t>
              </a:r>
              <a:endParaRPr lang="zh-CN" alt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" name="L 形 2"/>
            <p:cNvSpPr/>
            <p:nvPr/>
          </p:nvSpPr>
          <p:spPr>
            <a:xfrm rot="19195336">
              <a:off x="5138367" y="5011638"/>
              <a:ext cx="409633" cy="279723"/>
            </a:xfrm>
            <a:prstGeom prst="corner">
              <a:avLst>
                <a:gd name="adj1" fmla="val 50000"/>
                <a:gd name="adj2" fmla="val 4214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22936" y="136267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论文管理</a:t>
            </a:r>
            <a:endParaRPr lang="zh-CN" altLang="en-US" sz="28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94490" y="165101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网推流程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5987" y="3749104"/>
            <a:ext cx="2009400" cy="1081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544" y="1154180"/>
            <a:ext cx="1836000" cy="107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255" y="1766180"/>
            <a:ext cx="1693200" cy="91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689" y="1208186"/>
            <a:ext cx="1377000" cy="856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645" y="3306719"/>
            <a:ext cx="1591200" cy="969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4345" y="4289704"/>
            <a:ext cx="2274600" cy="1254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911" y="2545074"/>
            <a:ext cx="2632010" cy="1426993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3261" y="3482467"/>
            <a:ext cx="1234200" cy="979200"/>
          </a:xfrm>
          <a:prstGeom prst="rect">
            <a:avLst/>
          </a:prstGeom>
        </p:spPr>
      </p:pic>
      <p:cxnSp>
        <p:nvCxnSpPr>
          <p:cNvPr id="13" name="直接箭头连接符 12"/>
          <p:cNvCxnSpPr>
            <a:endCxn id="36" idx="0"/>
          </p:cNvCxnSpPr>
          <p:nvPr/>
        </p:nvCxnSpPr>
        <p:spPr>
          <a:xfrm>
            <a:off x="1840361" y="2225180"/>
            <a:ext cx="0" cy="125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36" idx="2"/>
            <a:endCxn id="79" idx="0"/>
          </p:cNvCxnSpPr>
          <p:nvPr/>
        </p:nvCxnSpPr>
        <p:spPr>
          <a:xfrm>
            <a:off x="1840361" y="4461667"/>
            <a:ext cx="3738" cy="789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502911" y="456027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/>
              <a:t>论文详情</a:t>
            </a:r>
            <a:endParaRPr lang="zh-CN" altLang="en-US" sz="1000" dirty="0"/>
          </a:p>
        </p:txBody>
      </p:sp>
      <p:sp>
        <p:nvSpPr>
          <p:cNvPr id="49" name="文本框 48"/>
          <p:cNvSpPr txBox="1"/>
          <p:nvPr/>
        </p:nvSpPr>
        <p:spPr>
          <a:xfrm>
            <a:off x="1502911" y="474622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>
                <a:solidFill>
                  <a:srgbClr val="FF0000"/>
                </a:solidFill>
              </a:rPr>
              <a:t>影响因子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8716" y="5177176"/>
            <a:ext cx="1221881" cy="1211783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10602" y="5214125"/>
            <a:ext cx="951272" cy="1113990"/>
          </a:xfrm>
          <a:prstGeom prst="rect">
            <a:avLst/>
          </a:prstGeom>
        </p:spPr>
      </p:pic>
      <p:cxnSp>
        <p:nvCxnSpPr>
          <p:cNvPr id="56" name="直接箭头连接符 55"/>
          <p:cNvCxnSpPr>
            <a:stCxn id="79" idx="3"/>
            <a:endCxn id="52" idx="1"/>
          </p:cNvCxnSpPr>
          <p:nvPr/>
        </p:nvCxnSpPr>
        <p:spPr>
          <a:xfrm flipV="1">
            <a:off x="2473578" y="5783068"/>
            <a:ext cx="1185138" cy="1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5944129" y="5398070"/>
            <a:ext cx="946227" cy="1121757"/>
            <a:chOff x="8129134" y="3519813"/>
            <a:chExt cx="839501" cy="1021241"/>
          </a:xfrm>
        </p:grpSpPr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129134" y="3519813"/>
              <a:ext cx="839501" cy="722755"/>
            </a:xfrm>
            <a:prstGeom prst="rect">
              <a:avLst/>
            </a:prstGeom>
          </p:spPr>
        </p:pic>
        <p:sp>
          <p:nvSpPr>
            <p:cNvPr id="64" name="文本框 63"/>
            <p:cNvSpPr txBox="1"/>
            <p:nvPr/>
          </p:nvSpPr>
          <p:spPr>
            <a:xfrm>
              <a:off x="8183616" y="4279444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/>
                <a:t>论文推送</a:t>
              </a:r>
              <a:endParaRPr lang="zh-CN" altLang="en-US" sz="1100" dirty="0"/>
            </a:p>
          </p:txBody>
        </p:sp>
      </p:grpSp>
      <p:cxnSp>
        <p:nvCxnSpPr>
          <p:cNvPr id="27" name="直接箭头连接符 26"/>
          <p:cNvCxnSpPr>
            <a:stCxn id="52" idx="3"/>
            <a:endCxn id="61" idx="1"/>
          </p:cNvCxnSpPr>
          <p:nvPr/>
        </p:nvCxnSpPr>
        <p:spPr>
          <a:xfrm>
            <a:off x="4880597" y="5783068"/>
            <a:ext cx="1063532" cy="1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61" idx="3"/>
            <a:endCxn id="53" idx="1"/>
          </p:cNvCxnSpPr>
          <p:nvPr/>
        </p:nvCxnSpPr>
        <p:spPr>
          <a:xfrm flipV="1">
            <a:off x="6890356" y="5771120"/>
            <a:ext cx="920246" cy="2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53" idx="3"/>
            <a:endCxn id="48" idx="1"/>
          </p:cNvCxnSpPr>
          <p:nvPr/>
        </p:nvCxnSpPr>
        <p:spPr>
          <a:xfrm>
            <a:off x="8761874" y="5771120"/>
            <a:ext cx="9202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12"/>
          <a:srcRect l="90352" t="78196"/>
          <a:stretch>
            <a:fillRect/>
          </a:stretch>
        </p:blipFill>
        <p:spPr>
          <a:xfrm>
            <a:off x="9682120" y="5067301"/>
            <a:ext cx="964245" cy="1407637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4619" y="5251577"/>
            <a:ext cx="1258959" cy="1086878"/>
          </a:xfrm>
          <a:prstGeom prst="rect">
            <a:avLst/>
          </a:prstGeom>
        </p:spPr>
      </p:pic>
      <p:grpSp>
        <p:nvGrpSpPr>
          <p:cNvPr id="94" name="组合 93"/>
          <p:cNvGrpSpPr/>
          <p:nvPr/>
        </p:nvGrpSpPr>
        <p:grpSpPr>
          <a:xfrm>
            <a:off x="3209383" y="2648371"/>
            <a:ext cx="5766787" cy="1808870"/>
            <a:chOff x="2771775" y="2197655"/>
            <a:chExt cx="6648450" cy="2093357"/>
          </a:xfrm>
        </p:grpSpPr>
        <p:pic>
          <p:nvPicPr>
            <p:cNvPr id="95" name="图片 9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771775" y="2566987"/>
              <a:ext cx="6648450" cy="1724025"/>
            </a:xfrm>
            <a:prstGeom prst="rect">
              <a:avLst/>
            </a:prstGeom>
          </p:spPr>
        </p:pic>
        <p:sp>
          <p:nvSpPr>
            <p:cNvPr id="96" name="文本框 95"/>
            <p:cNvSpPr txBox="1"/>
            <p:nvPr/>
          </p:nvSpPr>
          <p:spPr>
            <a:xfrm>
              <a:off x="2771775" y="2197655"/>
              <a:ext cx="6648450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中文论文</a:t>
              </a:r>
              <a:endParaRPr lang="zh-CN" altLang="en-US" dirty="0"/>
            </a:p>
          </p:txBody>
        </p:sp>
      </p:grpSp>
      <p:cxnSp>
        <p:nvCxnSpPr>
          <p:cNvPr id="98" name="直接连接符 97"/>
          <p:cNvCxnSpPr>
            <a:stCxn id="61" idx="0"/>
          </p:cNvCxnSpPr>
          <p:nvPr/>
        </p:nvCxnSpPr>
        <p:spPr>
          <a:xfrm flipH="1" flipV="1">
            <a:off x="6076950" y="4560273"/>
            <a:ext cx="340293" cy="83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组合 98"/>
          <p:cNvGrpSpPr/>
          <p:nvPr/>
        </p:nvGrpSpPr>
        <p:grpSpPr>
          <a:xfrm>
            <a:off x="3612416" y="2960035"/>
            <a:ext cx="5846806" cy="2038567"/>
            <a:chOff x="2771775" y="4397930"/>
            <a:chExt cx="6591300" cy="2298145"/>
          </a:xfrm>
        </p:grpSpPr>
        <p:pic>
          <p:nvPicPr>
            <p:cNvPr id="100" name="图片 99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771775" y="4772025"/>
              <a:ext cx="6591300" cy="1924050"/>
            </a:xfrm>
            <a:prstGeom prst="rect">
              <a:avLst/>
            </a:prstGeom>
            <a:solidFill>
              <a:srgbClr val="FFFF00"/>
            </a:solidFill>
          </p:spPr>
        </p:pic>
        <p:sp>
          <p:nvSpPr>
            <p:cNvPr id="101" name="文本框 100"/>
            <p:cNvSpPr txBox="1"/>
            <p:nvPr/>
          </p:nvSpPr>
          <p:spPr>
            <a:xfrm>
              <a:off x="2771775" y="4397930"/>
              <a:ext cx="65913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英文</a:t>
              </a:r>
              <a:r>
                <a:rPr lang="zh-CN" altLang="en-US" dirty="0" smtClean="0"/>
                <a:t>论文</a:t>
              </a:r>
              <a:endParaRPr lang="zh-CN" altLang="en-US" dirty="0"/>
            </a:p>
          </p:txBody>
        </p:sp>
      </p:grpSp>
      <p:pic>
        <p:nvPicPr>
          <p:cNvPr id="103" name="图片 10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66027" y="1071197"/>
            <a:ext cx="8086725" cy="3800475"/>
          </a:xfrm>
          <a:prstGeom prst="rect">
            <a:avLst/>
          </a:prstGeom>
        </p:spPr>
      </p:pic>
      <p:pic>
        <p:nvPicPr>
          <p:cNvPr id="104" name="图片 10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14871" y="1087789"/>
            <a:ext cx="7581900" cy="3867150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7038975" y="1342156"/>
            <a:ext cx="4455066" cy="1615827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92D050"/>
                </a:solidFill>
              </a:rPr>
              <a:t>优势</a:t>
            </a:r>
            <a:endParaRPr lang="en-US" altLang="zh-CN" b="1" dirty="0" smtClean="0">
              <a:solidFill>
                <a:srgbClr val="92D050"/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科研</a:t>
            </a:r>
            <a:r>
              <a:rPr lang="zh-CN" altLang="en-US" dirty="0" smtClean="0">
                <a:solidFill>
                  <a:srgbClr val="FF0000"/>
                </a:solidFill>
              </a:rPr>
              <a:t>个人</a:t>
            </a:r>
            <a:r>
              <a:rPr lang="zh-CN" altLang="en-US" dirty="0">
                <a:solidFill>
                  <a:srgbClr val="FF0000"/>
                </a:solidFill>
              </a:rPr>
              <a:t>免</a:t>
            </a:r>
            <a:r>
              <a:rPr lang="zh-CN" altLang="en-US" dirty="0" smtClean="0">
                <a:solidFill>
                  <a:srgbClr val="FF0000"/>
                </a:solidFill>
              </a:rPr>
              <a:t>登记，权威数据自动获取；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</a:rPr>
              <a:t>管理员免审核，关键指标自动认定；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17175 0.245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1" y="122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22222E-6 L 0.20794 -0.070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-35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85185E-6 L 0.00469 -0.2347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-117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3.54167E-6 -2.96296E-6 L -0.22279 -0.1437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-719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20534 0.1571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3" y="78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6.25E-7 3.7037E-6 L -0.03086 0.2358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" y="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-0.14362 -0.22917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9" grpId="0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959988" y="195707"/>
            <a:ext cx="557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经费管理流程</a:t>
            </a:r>
            <a:endParaRPr lang="en-US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98166" y="1248049"/>
            <a:ext cx="903825" cy="7934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781" y="1123193"/>
            <a:ext cx="644346" cy="2120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794" y="1244569"/>
            <a:ext cx="903825" cy="800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831" y="3322065"/>
            <a:ext cx="783750" cy="8985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8180" y="3388563"/>
            <a:ext cx="639630" cy="765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9994" y="4912022"/>
            <a:ext cx="639630" cy="7864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5038" y="4917318"/>
            <a:ext cx="639630" cy="7864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1687" y="4993402"/>
            <a:ext cx="639630" cy="6124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39756" y="3322065"/>
            <a:ext cx="882064" cy="92059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66862" y="3322065"/>
            <a:ext cx="639630" cy="91176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6526" y="1140169"/>
            <a:ext cx="980303" cy="10092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91974" y="2438025"/>
            <a:ext cx="725836" cy="50304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3"/>
          <a:srcRect l="84974" t="61925"/>
          <a:stretch>
            <a:fillRect/>
          </a:stretch>
        </p:blipFill>
        <p:spPr>
          <a:xfrm>
            <a:off x="4203634" y="2347093"/>
            <a:ext cx="501490" cy="672847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2008749" y="1487452"/>
            <a:ext cx="1886547" cy="441611"/>
            <a:chOff x="2111619" y="1483386"/>
            <a:chExt cx="1886547" cy="441611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049595" y="1483386"/>
              <a:ext cx="285053" cy="167040"/>
            </a:xfrm>
            <a:prstGeom prst="rect">
              <a:avLst/>
            </a:prstGeom>
          </p:spPr>
        </p:pic>
        <p:cxnSp>
          <p:nvCxnSpPr>
            <p:cNvPr id="24" name="直接箭头连接符 23"/>
            <p:cNvCxnSpPr>
              <a:stCxn id="2" idx="1"/>
              <a:endCxn id="6" idx="3"/>
            </p:cNvCxnSpPr>
            <p:nvPr/>
          </p:nvCxnSpPr>
          <p:spPr>
            <a:xfrm flipH="1">
              <a:off x="2111619" y="1644769"/>
              <a:ext cx="18865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2869035" y="1663387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 smtClean="0">
                  <a:solidFill>
                    <a:srgbClr val="FFC000"/>
                  </a:solidFill>
                </a:rPr>
                <a:t>来款信息</a:t>
              </a:r>
              <a:endParaRPr lang="zh-CN" altLang="en-US" sz="105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30" name="直接箭头连接符 29"/>
          <p:cNvCxnSpPr>
            <a:stCxn id="6" idx="2"/>
            <a:endCxn id="7" idx="0"/>
          </p:cNvCxnSpPr>
          <p:nvPr/>
        </p:nvCxnSpPr>
        <p:spPr>
          <a:xfrm flipH="1">
            <a:off x="1659706" y="2044969"/>
            <a:ext cx="1" cy="1277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7" idx="3"/>
            <a:endCxn id="8" idx="1"/>
          </p:cNvCxnSpPr>
          <p:nvPr/>
        </p:nvCxnSpPr>
        <p:spPr>
          <a:xfrm>
            <a:off x="2051581" y="3771363"/>
            <a:ext cx="7265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8" idx="2"/>
            <a:endCxn id="10" idx="0"/>
          </p:cNvCxnSpPr>
          <p:nvPr/>
        </p:nvCxnSpPr>
        <p:spPr>
          <a:xfrm>
            <a:off x="3097995" y="4154163"/>
            <a:ext cx="1814" cy="757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10" idx="3"/>
            <a:endCxn id="11" idx="1"/>
          </p:cNvCxnSpPr>
          <p:nvPr/>
        </p:nvCxnSpPr>
        <p:spPr>
          <a:xfrm>
            <a:off x="3419624" y="5305262"/>
            <a:ext cx="245414" cy="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1" idx="3"/>
            <a:endCxn id="12" idx="1"/>
          </p:cNvCxnSpPr>
          <p:nvPr/>
        </p:nvCxnSpPr>
        <p:spPr>
          <a:xfrm flipV="1">
            <a:off x="4304668" y="5299642"/>
            <a:ext cx="287019" cy="10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>
            <a:stCxn id="2" idx="2"/>
            <a:endCxn id="22" idx="0"/>
          </p:cNvCxnSpPr>
          <p:nvPr/>
        </p:nvCxnSpPr>
        <p:spPr>
          <a:xfrm>
            <a:off x="4450079" y="2041489"/>
            <a:ext cx="4300" cy="305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>
            <a:stCxn id="22" idx="1"/>
            <a:endCxn id="21" idx="3"/>
          </p:cNvCxnSpPr>
          <p:nvPr/>
        </p:nvCxnSpPr>
        <p:spPr>
          <a:xfrm flipH="1">
            <a:off x="3417810" y="2683517"/>
            <a:ext cx="785824" cy="6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连接符 82"/>
          <p:cNvCxnSpPr>
            <a:stCxn id="21" idx="1"/>
            <a:endCxn id="7" idx="0"/>
          </p:cNvCxnSpPr>
          <p:nvPr/>
        </p:nvCxnSpPr>
        <p:spPr>
          <a:xfrm rot="10800000" flipV="1">
            <a:off x="1659706" y="2689547"/>
            <a:ext cx="1032268" cy="6325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肘形连接符 90"/>
          <p:cNvCxnSpPr>
            <a:stCxn id="12" idx="0"/>
            <a:endCxn id="14" idx="1"/>
          </p:cNvCxnSpPr>
          <p:nvPr/>
        </p:nvCxnSpPr>
        <p:spPr>
          <a:xfrm rot="5400000" flipH="1" flipV="1">
            <a:off x="4620108" y="4073754"/>
            <a:ext cx="1211042" cy="6282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肘形连接符 101"/>
          <p:cNvCxnSpPr>
            <a:stCxn id="15" idx="2"/>
            <a:endCxn id="7" idx="2"/>
          </p:cNvCxnSpPr>
          <p:nvPr/>
        </p:nvCxnSpPr>
        <p:spPr>
          <a:xfrm rot="5400000" flipH="1">
            <a:off x="3067248" y="2813119"/>
            <a:ext cx="1505997" cy="4321082"/>
          </a:xfrm>
          <a:prstGeom prst="bentConnector3">
            <a:avLst>
              <a:gd name="adj1" fmla="val -151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组合 113"/>
          <p:cNvGrpSpPr/>
          <p:nvPr/>
        </p:nvGrpSpPr>
        <p:grpSpPr>
          <a:xfrm>
            <a:off x="6694341" y="2153435"/>
            <a:ext cx="853272" cy="1172696"/>
            <a:chOff x="6797211" y="2149369"/>
            <a:chExt cx="853272" cy="1172696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420326" y="2755769"/>
              <a:ext cx="230157" cy="134871"/>
            </a:xfrm>
            <a:prstGeom prst="rect">
              <a:avLst/>
            </a:prstGeom>
          </p:spPr>
        </p:pic>
        <p:cxnSp>
          <p:nvCxnSpPr>
            <p:cNvPr id="65" name="直接箭头连接符 64"/>
            <p:cNvCxnSpPr>
              <a:stCxn id="16" idx="0"/>
              <a:endCxn id="17" idx="2"/>
            </p:cNvCxnSpPr>
            <p:nvPr/>
          </p:nvCxnSpPr>
          <p:spPr>
            <a:xfrm flipV="1">
              <a:off x="7286677" y="2149369"/>
              <a:ext cx="1" cy="11726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文本框 106"/>
            <p:cNvSpPr txBox="1"/>
            <p:nvPr/>
          </p:nvSpPr>
          <p:spPr>
            <a:xfrm>
              <a:off x="6797211" y="2696247"/>
              <a:ext cx="7232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dirty="0">
                  <a:solidFill>
                    <a:srgbClr val="FFC000"/>
                  </a:solidFill>
                </a:rPr>
                <a:t>到账</a:t>
              </a:r>
              <a:r>
                <a:rPr lang="zh-CN" altLang="en-US" sz="1000" dirty="0" smtClean="0">
                  <a:solidFill>
                    <a:srgbClr val="FFC000"/>
                  </a:solidFill>
                </a:rPr>
                <a:t>信息</a:t>
              </a:r>
              <a:endParaRPr lang="zh-CN" altLang="en-US" sz="10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7461" y="3120335"/>
            <a:ext cx="719631" cy="236846"/>
          </a:xfrm>
          <a:prstGeom prst="rect">
            <a:avLst/>
          </a:prstGeom>
        </p:spPr>
      </p:pic>
      <p:grpSp>
        <p:nvGrpSpPr>
          <p:cNvPr id="130" name="组合 129"/>
          <p:cNvGrpSpPr/>
          <p:nvPr/>
        </p:nvGrpSpPr>
        <p:grpSpPr>
          <a:xfrm>
            <a:off x="6318950" y="3505173"/>
            <a:ext cx="737028" cy="281253"/>
            <a:chOff x="6421820" y="3501107"/>
            <a:chExt cx="737028" cy="281253"/>
          </a:xfrm>
        </p:grpSpPr>
        <p:cxnSp>
          <p:nvCxnSpPr>
            <p:cNvPr id="63" name="直接箭头连接符 62"/>
            <p:cNvCxnSpPr>
              <a:stCxn id="14" idx="3"/>
              <a:endCxn id="16" idx="1"/>
            </p:cNvCxnSpPr>
            <p:nvPr/>
          </p:nvCxnSpPr>
          <p:spPr>
            <a:xfrm flipV="1">
              <a:off x="6421820" y="3777945"/>
              <a:ext cx="545042" cy="44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文本框 114"/>
            <p:cNvSpPr txBox="1"/>
            <p:nvPr/>
          </p:nvSpPr>
          <p:spPr>
            <a:xfrm>
              <a:off x="6461221" y="3501107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b="1" dirty="0" smtClean="0">
                  <a:solidFill>
                    <a:schemeClr val="accent1"/>
                  </a:solidFill>
                </a:rPr>
                <a:t>审核通过</a:t>
              </a:r>
              <a:endParaRPr lang="zh-CN" altLang="en-US" sz="1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625659" y="4246721"/>
            <a:ext cx="825867" cy="1031603"/>
            <a:chOff x="5728529" y="4242655"/>
            <a:chExt cx="825867" cy="1031603"/>
          </a:xfrm>
        </p:grpSpPr>
        <p:cxnSp>
          <p:nvCxnSpPr>
            <p:cNvPr id="100" name="直接箭头连接符 99"/>
            <p:cNvCxnSpPr>
              <a:stCxn id="14" idx="2"/>
              <a:endCxn id="15" idx="0"/>
            </p:cNvCxnSpPr>
            <p:nvPr/>
          </p:nvCxnSpPr>
          <p:spPr>
            <a:xfrm>
              <a:off x="5980788" y="4242655"/>
              <a:ext cx="0" cy="10316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文本框 115"/>
            <p:cNvSpPr txBox="1"/>
            <p:nvPr/>
          </p:nvSpPr>
          <p:spPr>
            <a:xfrm>
              <a:off x="5728529" y="4631280"/>
              <a:ext cx="8258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dirty="0" smtClean="0">
                  <a:solidFill>
                    <a:srgbClr val="FF0000"/>
                  </a:solidFill>
                </a:rPr>
                <a:t>审核不通过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622762" y="5274258"/>
            <a:ext cx="697627" cy="656113"/>
            <a:chOff x="5622762" y="5274258"/>
            <a:chExt cx="697627" cy="65611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796546" y="5274258"/>
              <a:ext cx="368483" cy="452400"/>
            </a:xfrm>
            <a:prstGeom prst="rect">
              <a:avLst/>
            </a:prstGeom>
          </p:spPr>
        </p:pic>
        <p:sp>
          <p:nvSpPr>
            <p:cNvPr id="117" name="文本框 116"/>
            <p:cNvSpPr txBox="1"/>
            <p:nvPr/>
          </p:nvSpPr>
          <p:spPr>
            <a:xfrm>
              <a:off x="5622762" y="5684150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dirty="0" smtClean="0"/>
                <a:t>审核意见</a:t>
              </a:r>
              <a:endParaRPr lang="zh-CN" altLang="en-US" sz="1000" dirty="0"/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6062159" y="1648835"/>
            <a:ext cx="2367510" cy="3855689"/>
            <a:chOff x="6165029" y="1644769"/>
            <a:chExt cx="2367510" cy="3855689"/>
          </a:xfrm>
        </p:grpSpPr>
        <p:cxnSp>
          <p:nvCxnSpPr>
            <p:cNvPr id="119" name="肘形连接符 118"/>
            <p:cNvCxnSpPr>
              <a:stCxn id="17" idx="3"/>
              <a:endCxn id="15" idx="3"/>
            </p:cNvCxnSpPr>
            <p:nvPr/>
          </p:nvCxnSpPr>
          <p:spPr>
            <a:xfrm flipH="1">
              <a:off x="6165029" y="1644769"/>
              <a:ext cx="1611800" cy="3855689"/>
            </a:xfrm>
            <a:prstGeom prst="bentConnector3">
              <a:avLst>
                <a:gd name="adj1" fmla="val -1418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文本框 121"/>
            <p:cNvSpPr txBox="1"/>
            <p:nvPr/>
          </p:nvSpPr>
          <p:spPr>
            <a:xfrm>
              <a:off x="7706672" y="3085680"/>
              <a:ext cx="8258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dirty="0" smtClean="0">
                  <a:solidFill>
                    <a:srgbClr val="FF0000"/>
                  </a:solidFill>
                </a:rPr>
                <a:t>审核不通过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4799121" y="1408271"/>
            <a:ext cx="1894535" cy="246221"/>
            <a:chOff x="4901991" y="1404205"/>
            <a:chExt cx="1894535" cy="246221"/>
          </a:xfrm>
        </p:grpSpPr>
        <p:cxnSp>
          <p:nvCxnSpPr>
            <p:cNvPr id="67" name="直接箭头连接符 66"/>
            <p:cNvCxnSpPr>
              <a:stCxn id="17" idx="1"/>
              <a:endCxn id="2" idx="3"/>
            </p:cNvCxnSpPr>
            <p:nvPr/>
          </p:nvCxnSpPr>
          <p:spPr>
            <a:xfrm flipH="1">
              <a:off x="4901991" y="1644769"/>
              <a:ext cx="18945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文本框 127"/>
            <p:cNvSpPr txBox="1"/>
            <p:nvPr/>
          </p:nvSpPr>
          <p:spPr>
            <a:xfrm>
              <a:off x="5760835" y="1404205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b="1" dirty="0" smtClean="0">
                  <a:solidFill>
                    <a:schemeClr val="accent1"/>
                  </a:solidFill>
                </a:rPr>
                <a:t>审核通过</a:t>
              </a:r>
              <a:endParaRPr lang="zh-CN" altLang="en-US" sz="1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3417810" y="3538857"/>
            <a:ext cx="2121946" cy="246221"/>
            <a:chOff x="3417810" y="3538857"/>
            <a:chExt cx="2121946" cy="246221"/>
          </a:xfrm>
        </p:grpSpPr>
        <p:cxnSp>
          <p:nvCxnSpPr>
            <p:cNvPr id="59" name="直接箭头连接符 58"/>
            <p:cNvCxnSpPr>
              <a:stCxn id="8" idx="3"/>
              <a:endCxn id="14" idx="1"/>
            </p:cNvCxnSpPr>
            <p:nvPr/>
          </p:nvCxnSpPr>
          <p:spPr>
            <a:xfrm>
              <a:off x="3417810" y="3771363"/>
              <a:ext cx="2121946" cy="109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文本框 130"/>
            <p:cNvSpPr txBox="1"/>
            <p:nvPr/>
          </p:nvSpPr>
          <p:spPr>
            <a:xfrm>
              <a:off x="3835933" y="3538857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accent1"/>
                  </a:solidFill>
                </a:rPr>
                <a:t>不拆分</a:t>
              </a:r>
              <a:endParaRPr lang="zh-CN" altLang="en-US" sz="1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27276" y="1085809"/>
            <a:ext cx="7465294" cy="2186501"/>
            <a:chOff x="1150805" y="2370513"/>
            <a:chExt cx="7465294" cy="2186501"/>
          </a:xfrm>
        </p:grpSpPr>
        <p:sp>
          <p:nvSpPr>
            <p:cNvPr id="3" name="矩形 2"/>
            <p:cNvSpPr/>
            <p:nvPr/>
          </p:nvSpPr>
          <p:spPr>
            <a:xfrm>
              <a:off x="1158215" y="2370513"/>
              <a:ext cx="1327062" cy="43900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dirty="0" smtClean="0"/>
                <a:t>优势</a:t>
              </a:r>
              <a:endParaRPr lang="zh-CN" altLang="en-US" dirty="0"/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1150805" y="2802688"/>
              <a:ext cx="7465294" cy="17543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经费流程全面贯通；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业务流程网络办理；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预算进度实时跟踪；</a:t>
              </a:r>
              <a:endParaRPr lang="en-US" altLang="zh-CN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异常执行网络预警；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" fill="hold"/>
                                        <p:tgtEl>
                                          <p:spTgt spid="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77294" y="1597306"/>
            <a:ext cx="10921481" cy="21528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94490" y="165101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1844" y="1823677"/>
            <a:ext cx="1103953" cy="12071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682" y="1866618"/>
            <a:ext cx="890544" cy="11212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489" y="1884863"/>
            <a:ext cx="1006028" cy="11030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83848" y="1122744"/>
            <a:ext cx="1851949" cy="4745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传统模式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4" idx="3"/>
            <a:endCxn id="5" idx="1"/>
          </p:cNvCxnSpPr>
          <p:nvPr/>
        </p:nvCxnSpPr>
        <p:spPr>
          <a:xfrm flipV="1">
            <a:off x="2835797" y="2427255"/>
            <a:ext cx="10928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3"/>
            <a:endCxn id="6" idx="1"/>
          </p:cNvCxnSpPr>
          <p:nvPr/>
        </p:nvCxnSpPr>
        <p:spPr>
          <a:xfrm>
            <a:off x="4819226" y="2427255"/>
            <a:ext cx="1050263" cy="9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9152590" y="1905597"/>
            <a:ext cx="27461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BA562E"/>
                </a:solidFill>
              </a:rPr>
              <a:t>问题：</a:t>
            </a:r>
            <a:endParaRPr lang="en-US" altLang="zh-CN" sz="2400" b="1" dirty="0">
              <a:solidFill>
                <a:srgbClr val="BA562E"/>
              </a:solidFill>
            </a:endParaRPr>
          </a:p>
          <a:p>
            <a:r>
              <a:rPr lang="en-US" altLang="zh-CN" b="1" dirty="0" smtClean="0">
                <a:solidFill>
                  <a:srgbClr val="BA562E"/>
                </a:solidFill>
              </a:rPr>
              <a:t>1</a:t>
            </a:r>
            <a:r>
              <a:rPr lang="zh-CN" altLang="en-US" b="1" dirty="0" smtClean="0">
                <a:solidFill>
                  <a:srgbClr val="BA562E"/>
                </a:solidFill>
              </a:rPr>
              <a:t>、年费缴费信息不可知？</a:t>
            </a:r>
            <a:endParaRPr lang="en-US" altLang="zh-CN" b="1" dirty="0" smtClean="0">
              <a:solidFill>
                <a:srgbClr val="BA562E"/>
              </a:solidFill>
            </a:endParaRPr>
          </a:p>
          <a:p>
            <a:r>
              <a:rPr lang="en-US" altLang="zh-CN" b="1" dirty="0" smtClean="0">
                <a:solidFill>
                  <a:srgbClr val="BA562E"/>
                </a:solidFill>
              </a:rPr>
              <a:t>2</a:t>
            </a:r>
            <a:r>
              <a:rPr lang="zh-CN" altLang="en-US" b="1" dirty="0" smtClean="0">
                <a:solidFill>
                  <a:srgbClr val="BA562E"/>
                </a:solidFill>
              </a:rPr>
              <a:t>、专利有效性不可知？</a:t>
            </a:r>
            <a:endParaRPr lang="zh-CN" altLang="en-US" sz="1200" dirty="0">
              <a:solidFill>
                <a:srgbClr val="BA562E"/>
              </a:solidFill>
            </a:endParaRPr>
          </a:p>
        </p:txBody>
      </p:sp>
      <p:cxnSp>
        <p:nvCxnSpPr>
          <p:cNvPr id="39" name="直接箭头连接符 38"/>
          <p:cNvCxnSpPr>
            <a:stCxn id="6" idx="3"/>
            <a:endCxn id="3" idx="1"/>
          </p:cNvCxnSpPr>
          <p:nvPr/>
        </p:nvCxnSpPr>
        <p:spPr>
          <a:xfrm>
            <a:off x="6875517" y="2436377"/>
            <a:ext cx="10295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/>
          <a:srcRect l="90347" t="82117"/>
          <a:stretch>
            <a:fillRect/>
          </a:stretch>
        </p:blipFill>
        <p:spPr>
          <a:xfrm>
            <a:off x="7905068" y="1905597"/>
            <a:ext cx="783297" cy="1061560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9152589" y="4646907"/>
            <a:ext cx="27461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优势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zh-CN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、年费缴纳自动提醒！</a:t>
            </a:r>
            <a:endParaRPr lang="en-US" altLang="zh-CN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、专利有效性自动维护！</a:t>
            </a:r>
            <a:endParaRPr lang="zh-CN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904739" y="3961193"/>
            <a:ext cx="10935527" cy="2626769"/>
            <a:chOff x="904739" y="3961193"/>
            <a:chExt cx="10935527" cy="2626769"/>
          </a:xfrm>
        </p:grpSpPr>
        <p:cxnSp>
          <p:nvCxnSpPr>
            <p:cNvPr id="45" name="直接箭头连接符 44"/>
            <p:cNvCxnSpPr>
              <a:endCxn id="42" idx="1"/>
            </p:cNvCxnSpPr>
            <p:nvPr/>
          </p:nvCxnSpPr>
          <p:spPr>
            <a:xfrm flipV="1">
              <a:off x="2728620" y="5874836"/>
              <a:ext cx="511793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肘形连接符 51"/>
            <p:cNvCxnSpPr>
              <a:stCxn id="48" idx="2"/>
              <a:endCxn id="42" idx="1"/>
            </p:cNvCxnSpPr>
            <p:nvPr/>
          </p:nvCxnSpPr>
          <p:spPr>
            <a:xfrm rot="16200000" flipH="1">
              <a:off x="6529625" y="4557901"/>
              <a:ext cx="343827" cy="229004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54" name="组合 53"/>
            <p:cNvGrpSpPr/>
            <p:nvPr/>
          </p:nvGrpSpPr>
          <p:grpSpPr>
            <a:xfrm>
              <a:off x="904739" y="3961193"/>
              <a:ext cx="10935527" cy="2626769"/>
              <a:chOff x="963248" y="3972103"/>
              <a:chExt cx="10935527" cy="2626769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963248" y="3972103"/>
                <a:ext cx="10935527" cy="2626769"/>
                <a:chOff x="963248" y="3972103"/>
                <a:chExt cx="10174147" cy="2626769"/>
              </a:xfrm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965022" y="3972103"/>
                  <a:ext cx="1851949" cy="474562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dirty="0" smtClean="0"/>
                    <a:t>网络融合模式</a:t>
                  </a:r>
                  <a:endParaRPr lang="zh-CN" altLang="en-US" dirty="0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963248" y="4445981"/>
                  <a:ext cx="10174147" cy="215289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42" name="图片 41"/>
              <p:cNvPicPr>
                <a:picLocks noChangeAspect="1"/>
              </p:cNvPicPr>
              <p:nvPr/>
            </p:nvPicPr>
            <p:blipFill rotWithShape="1">
              <a:blip r:embed="rId4"/>
              <a:srcRect l="90347" t="82117"/>
              <a:stretch>
                <a:fillRect/>
              </a:stretch>
            </p:blipFill>
            <p:spPr>
              <a:xfrm>
                <a:off x="7905068" y="5354966"/>
                <a:ext cx="783297" cy="1061560"/>
              </a:xfrm>
              <a:prstGeom prst="rect">
                <a:avLst/>
              </a:prstGeom>
            </p:spPr>
          </p:pic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8619" y="4483615"/>
                <a:ext cx="992814" cy="1058304"/>
              </a:xfrm>
              <a:prstGeom prst="rect">
                <a:avLst/>
              </a:prstGeom>
            </p:spPr>
          </p:pic>
          <p:pic>
            <p:nvPicPr>
              <p:cNvPr id="53" name="图片 5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54993" y="5115082"/>
                <a:ext cx="1057654" cy="115653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97538" y="239049"/>
            <a:ext cx="7171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专利管理</a:t>
            </a: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4820" y="1174559"/>
            <a:ext cx="2190174" cy="1320701"/>
          </a:xfrm>
          <a:prstGeom prst="rect">
            <a:avLst/>
          </a:prstGeom>
        </p:spPr>
      </p:pic>
      <p:pic>
        <p:nvPicPr>
          <p:cNvPr id="1635" name="图片 16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65" y="4441890"/>
            <a:ext cx="903825" cy="696000"/>
          </a:xfrm>
          <a:prstGeom prst="rect">
            <a:avLst/>
          </a:prstGeom>
        </p:spPr>
      </p:pic>
      <p:pic>
        <p:nvPicPr>
          <p:cNvPr id="1636" name="图片 16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994" y="4441890"/>
            <a:ext cx="903825" cy="696000"/>
          </a:xfrm>
          <a:prstGeom prst="rect">
            <a:avLst/>
          </a:prstGeom>
        </p:spPr>
      </p:pic>
      <p:pic>
        <p:nvPicPr>
          <p:cNvPr id="1637" name="图片 16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078" y="3455117"/>
            <a:ext cx="903825" cy="626400"/>
          </a:xfrm>
          <a:prstGeom prst="rect">
            <a:avLst/>
          </a:prstGeom>
        </p:spPr>
      </p:pic>
      <p:pic>
        <p:nvPicPr>
          <p:cNvPr id="1638" name="图片 16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250" y="3308957"/>
            <a:ext cx="1564313" cy="918720"/>
          </a:xfrm>
          <a:prstGeom prst="rect">
            <a:avLst/>
          </a:prstGeom>
        </p:spPr>
      </p:pic>
      <p:pic>
        <p:nvPicPr>
          <p:cNvPr id="1639" name="图片 16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8325" y="2841090"/>
            <a:ext cx="903825" cy="626400"/>
          </a:xfrm>
          <a:prstGeom prst="rect">
            <a:avLst/>
          </a:prstGeom>
        </p:spPr>
      </p:pic>
      <p:pic>
        <p:nvPicPr>
          <p:cNvPr id="1640" name="图片 16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8326" y="3815490"/>
            <a:ext cx="903825" cy="626400"/>
          </a:xfrm>
          <a:prstGeom prst="rect">
            <a:avLst/>
          </a:prstGeom>
        </p:spPr>
      </p:pic>
      <p:pic>
        <p:nvPicPr>
          <p:cNvPr id="1641" name="图片 16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8829" y="3308957"/>
            <a:ext cx="771728" cy="668160"/>
          </a:xfrm>
          <a:prstGeom prst="rect">
            <a:avLst/>
          </a:prstGeom>
        </p:spPr>
      </p:pic>
      <p:pic>
        <p:nvPicPr>
          <p:cNvPr id="1642" name="图片 16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0889" y="5503335"/>
            <a:ext cx="1168020" cy="716880"/>
          </a:xfrm>
          <a:prstGeom prst="rect">
            <a:avLst/>
          </a:prstGeom>
        </p:spPr>
      </p:pic>
      <p:pic>
        <p:nvPicPr>
          <p:cNvPr id="1643" name="图片 16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09271" y="5485935"/>
            <a:ext cx="903825" cy="744720"/>
          </a:xfrm>
          <a:prstGeom prst="rect">
            <a:avLst/>
          </a:prstGeom>
        </p:spPr>
      </p:pic>
      <p:pic>
        <p:nvPicPr>
          <p:cNvPr id="1644" name="图片 16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31187" y="4977355"/>
            <a:ext cx="1168020" cy="800400"/>
          </a:xfrm>
          <a:prstGeom prst="rect">
            <a:avLst/>
          </a:prstGeom>
        </p:spPr>
      </p:pic>
      <p:pic>
        <p:nvPicPr>
          <p:cNvPr id="1645" name="图片 16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06227" y="6090955"/>
            <a:ext cx="1168020" cy="779520"/>
          </a:xfrm>
          <a:prstGeom prst="rect">
            <a:avLst/>
          </a:prstGeom>
        </p:spPr>
      </p:pic>
      <p:pic>
        <p:nvPicPr>
          <p:cNvPr id="1646" name="图片 16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00191" y="5356675"/>
            <a:ext cx="903825" cy="723840"/>
          </a:xfrm>
          <a:prstGeom prst="rect">
            <a:avLst/>
          </a:prstGeom>
        </p:spPr>
      </p:pic>
      <p:cxnSp>
        <p:nvCxnSpPr>
          <p:cNvPr id="1650" name="直接箭头连接符 1649"/>
          <p:cNvCxnSpPr>
            <a:stCxn id="1635" idx="3"/>
            <a:endCxn id="1636" idx="1"/>
          </p:cNvCxnSpPr>
          <p:nvPr/>
        </p:nvCxnSpPr>
        <p:spPr>
          <a:xfrm>
            <a:off x="2071390" y="4789890"/>
            <a:ext cx="66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2" name="直接箭头连接符 1651"/>
          <p:cNvCxnSpPr>
            <a:stCxn id="1636" idx="3"/>
            <a:endCxn id="1637" idx="1"/>
          </p:cNvCxnSpPr>
          <p:nvPr/>
        </p:nvCxnSpPr>
        <p:spPr>
          <a:xfrm flipV="1">
            <a:off x="3638819" y="3768317"/>
            <a:ext cx="872259" cy="1021573"/>
          </a:xfrm>
          <a:prstGeom prst="bentConnector3">
            <a:avLst>
              <a:gd name="adj1" fmla="val 398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4" name="直接箭头连接符 1653"/>
          <p:cNvCxnSpPr>
            <a:stCxn id="1636" idx="3"/>
            <a:endCxn id="1642" idx="1"/>
          </p:cNvCxnSpPr>
          <p:nvPr/>
        </p:nvCxnSpPr>
        <p:spPr>
          <a:xfrm>
            <a:off x="3638819" y="4789890"/>
            <a:ext cx="712070" cy="1071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" name="直接箭头连接符 1655"/>
          <p:cNvCxnSpPr>
            <a:stCxn id="1637" idx="3"/>
            <a:endCxn id="1638" idx="1"/>
          </p:cNvCxnSpPr>
          <p:nvPr/>
        </p:nvCxnSpPr>
        <p:spPr>
          <a:xfrm>
            <a:off x="5414903" y="3768317"/>
            <a:ext cx="7863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8" name="直接箭头连接符 1657"/>
          <p:cNvCxnSpPr>
            <a:stCxn id="1638" idx="3"/>
            <a:endCxn id="1639" idx="1"/>
          </p:cNvCxnSpPr>
          <p:nvPr/>
        </p:nvCxnSpPr>
        <p:spPr>
          <a:xfrm flipV="1">
            <a:off x="7765563" y="3154290"/>
            <a:ext cx="972762" cy="6140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0" name="直接箭头连接符 1659"/>
          <p:cNvCxnSpPr>
            <a:stCxn id="1638" idx="3"/>
            <a:endCxn id="1640" idx="1"/>
          </p:cNvCxnSpPr>
          <p:nvPr/>
        </p:nvCxnSpPr>
        <p:spPr>
          <a:xfrm>
            <a:off x="7765563" y="3768317"/>
            <a:ext cx="972763" cy="3603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2" name="直接箭头连接符 1661"/>
          <p:cNvCxnSpPr>
            <a:stCxn id="1642" idx="3"/>
            <a:endCxn id="1643" idx="1"/>
          </p:cNvCxnSpPr>
          <p:nvPr/>
        </p:nvCxnSpPr>
        <p:spPr>
          <a:xfrm flipV="1">
            <a:off x="5518909" y="5858295"/>
            <a:ext cx="990362" cy="3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4" name="直接箭头连接符 1663"/>
          <p:cNvCxnSpPr>
            <a:stCxn id="1643" idx="3"/>
            <a:endCxn id="1644" idx="1"/>
          </p:cNvCxnSpPr>
          <p:nvPr/>
        </p:nvCxnSpPr>
        <p:spPr>
          <a:xfrm flipV="1">
            <a:off x="7413096" y="5377555"/>
            <a:ext cx="1218091" cy="4807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6" name="直接箭头连接符 1665"/>
          <p:cNvCxnSpPr>
            <a:stCxn id="1643" idx="3"/>
            <a:endCxn id="1645" idx="1"/>
          </p:cNvCxnSpPr>
          <p:nvPr/>
        </p:nvCxnSpPr>
        <p:spPr>
          <a:xfrm>
            <a:off x="7413096" y="5858295"/>
            <a:ext cx="1193131" cy="6224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8" name="直接箭头连接符 1667"/>
          <p:cNvCxnSpPr>
            <a:stCxn id="1639" idx="3"/>
            <a:endCxn id="1641" idx="1"/>
          </p:cNvCxnSpPr>
          <p:nvPr/>
        </p:nvCxnSpPr>
        <p:spPr>
          <a:xfrm>
            <a:off x="9642150" y="3154290"/>
            <a:ext cx="1126679" cy="4887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0" name="直接箭头连接符 1669"/>
          <p:cNvCxnSpPr>
            <a:stCxn id="1640" idx="3"/>
            <a:endCxn id="1641" idx="1"/>
          </p:cNvCxnSpPr>
          <p:nvPr/>
        </p:nvCxnSpPr>
        <p:spPr>
          <a:xfrm flipV="1">
            <a:off x="9642151" y="3643037"/>
            <a:ext cx="1126678" cy="4856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2" name="直接箭头连接符 1671"/>
          <p:cNvCxnSpPr>
            <a:stCxn id="1644" idx="3"/>
            <a:endCxn id="1646" idx="1"/>
          </p:cNvCxnSpPr>
          <p:nvPr/>
        </p:nvCxnSpPr>
        <p:spPr>
          <a:xfrm>
            <a:off x="9799207" y="5377555"/>
            <a:ext cx="600984" cy="341040"/>
          </a:xfrm>
          <a:prstGeom prst="bentConnector3">
            <a:avLst>
              <a:gd name="adj1" fmla="val 669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" name="直接箭头连接符 1673"/>
          <p:cNvCxnSpPr>
            <a:stCxn id="1644" idx="3"/>
            <a:endCxn id="1641" idx="1"/>
          </p:cNvCxnSpPr>
          <p:nvPr/>
        </p:nvCxnSpPr>
        <p:spPr>
          <a:xfrm flipV="1">
            <a:off x="9799207" y="3643037"/>
            <a:ext cx="969622" cy="1734518"/>
          </a:xfrm>
          <a:prstGeom prst="bentConnector3">
            <a:avLst>
              <a:gd name="adj1" fmla="val 421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9" name="组合 1728"/>
          <p:cNvGrpSpPr/>
          <p:nvPr/>
        </p:nvGrpSpPr>
        <p:grpSpPr>
          <a:xfrm>
            <a:off x="1085909" y="2495260"/>
            <a:ext cx="1569660" cy="1946630"/>
            <a:chOff x="1085909" y="2495260"/>
            <a:chExt cx="1569660" cy="1946630"/>
          </a:xfrm>
        </p:grpSpPr>
        <p:cxnSp>
          <p:nvCxnSpPr>
            <p:cNvPr id="1648" name="直接箭头连接符 1647"/>
            <p:cNvCxnSpPr>
              <a:stCxn id="21" idx="2"/>
              <a:endCxn id="1635" idx="0"/>
            </p:cNvCxnSpPr>
            <p:nvPr/>
          </p:nvCxnSpPr>
          <p:spPr>
            <a:xfrm flipH="1">
              <a:off x="1619478" y="2495260"/>
              <a:ext cx="20429" cy="19466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3" name="文本框 1722"/>
            <p:cNvSpPr txBox="1"/>
            <p:nvPr/>
          </p:nvSpPr>
          <p:spPr>
            <a:xfrm>
              <a:off x="1085909" y="3013904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/>
                <a:t>缴费信息</a:t>
              </a:r>
              <a:endParaRPr lang="en-US" altLang="zh-CN" dirty="0" smtClean="0"/>
            </a:p>
            <a:p>
              <a:pPr algn="ctr"/>
              <a:r>
                <a:rPr lang="zh-CN" altLang="en-US" dirty="0" smtClean="0"/>
                <a:t>法律状态信息</a:t>
              </a:r>
              <a:endParaRPr lang="zh-CN" altLang="en-US" dirty="0"/>
            </a:p>
          </p:txBody>
        </p:sp>
      </p:grpSp>
      <p:sp>
        <p:nvSpPr>
          <p:cNvPr id="1730" name="文本框 1729"/>
          <p:cNvSpPr txBox="1"/>
          <p:nvPr/>
        </p:nvSpPr>
        <p:spPr>
          <a:xfrm>
            <a:off x="2859699" y="165476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最权威数据源</a:t>
            </a:r>
            <a:endParaRPr lang="zh-CN" altLang="en-US" sz="20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331532" y="1066946"/>
            <a:ext cx="2583147" cy="1777835"/>
            <a:chOff x="9331532" y="1066946"/>
            <a:chExt cx="2583147" cy="1777835"/>
          </a:xfrm>
        </p:grpSpPr>
        <p:sp>
          <p:nvSpPr>
            <p:cNvPr id="35" name="矩形 34"/>
            <p:cNvSpPr/>
            <p:nvPr/>
          </p:nvSpPr>
          <p:spPr>
            <a:xfrm>
              <a:off x="10587617" y="1066946"/>
              <a:ext cx="1327062" cy="43900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dirty="0" smtClean="0"/>
                <a:t>优势</a:t>
              </a:r>
              <a:endParaRPr lang="zh-CN" altLang="en-US" dirty="0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9331532" y="1505953"/>
              <a:ext cx="2583147" cy="13388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年</a:t>
              </a: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</a:rPr>
                <a:t>费提前预警；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</a:rPr>
                <a:t>滞纳金及时提醒；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</a:rPr>
                <a:t>失效状态自动维护</a:t>
              </a: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；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6050" y="1043940"/>
            <a:ext cx="10782300" cy="5269230"/>
          </a:xfrm>
        </p:spPr>
        <p:txBody>
          <a:bodyPr/>
          <a:p>
            <a:pPr>
              <a:lnSpc>
                <a:spcPct val="100000"/>
              </a:lnSpc>
            </a:pP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用户介绍：</a:t>
            </a:r>
            <a:b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</a:br>
            <a:b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</a:br>
            <a:r>
              <a:rPr lang="zh-CN" altLang="en-US" sz="36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admin：管理员</a:t>
            </a:r>
            <a:b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系统维护职能、例如：系统信息字段、项目分类管理、预算标准管理、成果信息管理等；</a:t>
            </a:r>
            <a:b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superadmin：超级管理员</a:t>
            </a:r>
            <a:b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用与管理用户角色、分配角色权限、配置管理范围等；</a:t>
            </a:r>
            <a:b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logadmin：日志管理员</a:t>
            </a:r>
            <a:b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可查看系统用户登录信息、监控用户操作信息；</a:t>
            </a:r>
            <a:b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科技处管理员（可自定义）</a:t>
            </a:r>
            <a:b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科技处管理员作为系统业务管理员、可集系统所有权限于一身，科技处内部管理人员使用，可修改、审核、统计系统所有数据</a:t>
            </a: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；</a:t>
            </a:r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6050" y="137795"/>
            <a:ext cx="11788775" cy="6659880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963943" y="207853"/>
            <a:ext cx="586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3332933" y="2637328"/>
            <a:ext cx="5980521" cy="75281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科研经费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3332933" y="3629939"/>
            <a:ext cx="5980521" cy="7528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科研成果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3332933" y="4622550"/>
            <a:ext cx="5980521" cy="75281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科研考核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332933" y="1644717"/>
            <a:ext cx="5980521" cy="7528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科研项目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2868" y="125116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科研项目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分类</a:t>
            </a:r>
            <a:endParaRPr lang="zh-CN" altLang="en-US" sz="28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88459" y="1377790"/>
            <a:ext cx="1395287" cy="1395287"/>
            <a:chOff x="1727196" y="1322034"/>
            <a:chExt cx="1395287" cy="1395287"/>
          </a:xfrm>
        </p:grpSpPr>
        <p:sp>
          <p:nvSpPr>
            <p:cNvPr id="4" name="矩形 3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2CBA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纵向项目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388459" y="2969863"/>
            <a:ext cx="1395287" cy="1395287"/>
            <a:chOff x="1727196" y="1322034"/>
            <a:chExt cx="1395287" cy="1395287"/>
          </a:xfrm>
        </p:grpSpPr>
        <p:sp>
          <p:nvSpPr>
            <p:cNvPr id="7" name="矩形 6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FBB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横向</a:t>
              </a:r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1385224" y="4546560"/>
            <a:ext cx="1395287" cy="1395287"/>
            <a:chOff x="1727196" y="1322034"/>
            <a:chExt cx="1395287" cy="1395287"/>
          </a:xfrm>
        </p:grpSpPr>
        <p:sp>
          <p:nvSpPr>
            <p:cNvPr id="10" name="矩形 9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46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校级</a:t>
              </a:r>
              <a:r>
                <a:rPr lang="zh-CN" altLang="en-US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5909800" y="1377790"/>
            <a:ext cx="3717489" cy="1388651"/>
            <a:chOff x="7021104" y="1237178"/>
            <a:chExt cx="3717489" cy="1388651"/>
          </a:xfrm>
        </p:grpSpPr>
        <p:sp>
          <p:nvSpPr>
            <p:cNvPr id="13" name="矩形 12"/>
            <p:cNvSpPr/>
            <p:nvPr/>
          </p:nvSpPr>
          <p:spPr>
            <a:xfrm>
              <a:off x="7021104" y="1368508"/>
              <a:ext cx="3717489" cy="12573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CB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2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重点来源单位项目：大批量统一立项，无需逐级审核。</a:t>
              </a:r>
              <a:endParaRPr lang="en-US" altLang="zh-CN" sz="1200" dirty="0">
                <a:solidFill>
                  <a:srgbClr val="463A4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非重点来源单位项目：立项分散，负责人逐一立项，校内多级审核。</a:t>
              </a:r>
              <a:endParaRPr lang="en-US" altLang="zh-CN" sz="1200" dirty="0">
                <a:solidFill>
                  <a:srgbClr val="463A4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重点来源单位项目，提供批量立项工具，简化立项流程。如国自然</a:t>
              </a:r>
              <a:r>
                <a:rPr lang="en-US" altLang="zh-CN" sz="1200" dirty="0" err="1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pdf</a:t>
              </a:r>
              <a:r>
                <a:rPr lang="zh-CN" altLang="en-US" sz="12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立项书批量导入。</a:t>
              </a:r>
              <a:endParaRPr lang="zh-CN" altLang="en-US" sz="1200" dirty="0">
                <a:solidFill>
                  <a:srgbClr val="463A4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193135" y="1237178"/>
              <a:ext cx="1321934" cy="262661"/>
            </a:xfrm>
            <a:prstGeom prst="rect">
              <a:avLst/>
            </a:prstGeom>
            <a:solidFill>
              <a:srgbClr val="2CBA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管理特点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022762" y="1377790"/>
            <a:ext cx="2627750" cy="1397277"/>
            <a:chOff x="3669533" y="1322034"/>
            <a:chExt cx="2627750" cy="1397277"/>
          </a:xfrm>
        </p:grpSpPr>
        <p:sp>
          <p:nvSpPr>
            <p:cNvPr id="16" name="矩形 15"/>
            <p:cNvSpPr/>
            <p:nvPr/>
          </p:nvSpPr>
          <p:spPr>
            <a:xfrm>
              <a:off x="3669533" y="1324024"/>
              <a:ext cx="2627750" cy="1395287"/>
            </a:xfrm>
            <a:prstGeom prst="rect">
              <a:avLst/>
            </a:prstGeom>
            <a:solidFill>
              <a:srgbClr val="2CBAB2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信息规范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周期性计划立项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严格预算管理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669533" y="1322034"/>
              <a:ext cx="410761" cy="1388651"/>
            </a:xfrm>
            <a:prstGeom prst="rect">
              <a:avLst/>
            </a:prstGeom>
            <a:solidFill>
              <a:srgbClr val="2CBA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特色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022760" y="2986967"/>
            <a:ext cx="2627752" cy="1395287"/>
            <a:chOff x="3669531" y="2931211"/>
            <a:chExt cx="2627752" cy="1395287"/>
          </a:xfrm>
        </p:grpSpPr>
        <p:sp>
          <p:nvSpPr>
            <p:cNvPr id="19" name="矩形 18"/>
            <p:cNvSpPr/>
            <p:nvPr/>
          </p:nvSpPr>
          <p:spPr>
            <a:xfrm>
              <a:off x="3669533" y="2931211"/>
              <a:ext cx="2627750" cy="1395287"/>
            </a:xfrm>
            <a:prstGeom prst="rect">
              <a:avLst/>
            </a:prstGeom>
            <a:solidFill>
              <a:srgbClr val="FBB24C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立项无规律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时间分散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合同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文本多样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669531" y="2937847"/>
              <a:ext cx="410761" cy="1388651"/>
            </a:xfrm>
            <a:prstGeom prst="rect">
              <a:avLst/>
            </a:prstGeom>
            <a:solidFill>
              <a:srgbClr val="FBB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特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色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022761" y="4532735"/>
            <a:ext cx="2627751" cy="1401923"/>
            <a:chOff x="3669532" y="4476979"/>
            <a:chExt cx="2627751" cy="1401923"/>
          </a:xfrm>
        </p:grpSpPr>
        <p:sp>
          <p:nvSpPr>
            <p:cNvPr id="22" name="矩形 21"/>
            <p:cNvSpPr/>
            <p:nvPr/>
          </p:nvSpPr>
          <p:spPr>
            <a:xfrm>
              <a:off x="3669533" y="4483615"/>
              <a:ext cx="2627750" cy="1395287"/>
            </a:xfrm>
            <a:prstGeom prst="rect">
              <a:avLst/>
            </a:prstGeom>
            <a:solidFill>
              <a:srgbClr val="463A44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立项周期明确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内可把控。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全流程校内管理。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669532" y="4476979"/>
              <a:ext cx="410761" cy="1388651"/>
            </a:xfrm>
            <a:prstGeom prst="rect">
              <a:avLst/>
            </a:prstGeom>
            <a:solidFill>
              <a:srgbClr val="46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特色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899878" y="2986967"/>
            <a:ext cx="3727411" cy="1388651"/>
            <a:chOff x="7021104" y="1237178"/>
            <a:chExt cx="3727411" cy="1388651"/>
          </a:xfrm>
        </p:grpSpPr>
        <p:sp>
          <p:nvSpPr>
            <p:cNvPr id="25" name="矩形 24"/>
            <p:cNvSpPr/>
            <p:nvPr/>
          </p:nvSpPr>
          <p:spPr>
            <a:xfrm>
              <a:off x="7021104" y="1368508"/>
              <a:ext cx="3727411" cy="12573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BB2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4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项目逐一登记，分级审核。</a:t>
              </a:r>
              <a:endParaRPr lang="zh-CN" altLang="en-US" sz="1400" dirty="0">
                <a:solidFill>
                  <a:srgbClr val="463A4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193135" y="1237178"/>
              <a:ext cx="1321934" cy="262661"/>
            </a:xfrm>
            <a:prstGeom prst="rect">
              <a:avLst/>
            </a:prstGeom>
            <a:solidFill>
              <a:srgbClr val="FBB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管理特点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899877" y="4545877"/>
            <a:ext cx="3727412" cy="1388651"/>
            <a:chOff x="7021104" y="1237178"/>
            <a:chExt cx="3727412" cy="1388651"/>
          </a:xfrm>
        </p:grpSpPr>
        <p:sp>
          <p:nvSpPr>
            <p:cNvPr id="28" name="矩形 27"/>
            <p:cNvSpPr/>
            <p:nvPr/>
          </p:nvSpPr>
          <p:spPr>
            <a:xfrm>
              <a:off x="7021104" y="1368508"/>
              <a:ext cx="3727412" cy="12573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63A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400" dirty="0">
                  <a:solidFill>
                    <a:srgbClr val="463A4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可衔接项目申报、评审流程，评审后自动立项。</a:t>
              </a:r>
              <a:endParaRPr lang="zh-CN" altLang="en-US" sz="1400" dirty="0">
                <a:solidFill>
                  <a:srgbClr val="463A4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193135" y="1237178"/>
              <a:ext cx="1321934" cy="262661"/>
            </a:xfrm>
            <a:prstGeom prst="rect">
              <a:avLst/>
            </a:prstGeom>
            <a:solidFill>
              <a:srgbClr val="46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管理特点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8624" y="157685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科研项目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分类流程</a:t>
            </a:r>
            <a:endParaRPr lang="zh-CN" altLang="en-US" sz="28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388459" y="1377790"/>
            <a:ext cx="1395287" cy="1395287"/>
            <a:chOff x="1727196" y="1322034"/>
            <a:chExt cx="1395287" cy="1395287"/>
          </a:xfrm>
        </p:grpSpPr>
        <p:sp>
          <p:nvSpPr>
            <p:cNvPr id="31" name="矩形 30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2CBA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纵向项目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grpSp>
        <p:nvGrpSpPr>
          <p:cNvPr id="33" name="组合 32"/>
          <p:cNvGrpSpPr/>
          <p:nvPr/>
        </p:nvGrpSpPr>
        <p:grpSpPr>
          <a:xfrm>
            <a:off x="1388459" y="2969863"/>
            <a:ext cx="1395287" cy="1395287"/>
            <a:chOff x="1727196" y="1322034"/>
            <a:chExt cx="1395287" cy="1395287"/>
          </a:xfrm>
        </p:grpSpPr>
        <p:sp>
          <p:nvSpPr>
            <p:cNvPr id="34" name="矩形 33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FBB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横向</a:t>
              </a:r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grpSp>
        <p:nvGrpSpPr>
          <p:cNvPr id="36" name="组合 35"/>
          <p:cNvGrpSpPr/>
          <p:nvPr/>
        </p:nvGrpSpPr>
        <p:grpSpPr>
          <a:xfrm>
            <a:off x="1385224" y="4546560"/>
            <a:ext cx="1395287" cy="1395287"/>
            <a:chOff x="1727196" y="1322034"/>
            <a:chExt cx="1395287" cy="1395287"/>
          </a:xfrm>
        </p:grpSpPr>
        <p:sp>
          <p:nvSpPr>
            <p:cNvPr id="37" name="矩形 36"/>
            <p:cNvSpPr/>
            <p:nvPr/>
          </p:nvSpPr>
          <p:spPr>
            <a:xfrm>
              <a:off x="1727196" y="1322034"/>
              <a:ext cx="1395287" cy="1395287"/>
            </a:xfrm>
            <a:prstGeom prst="rect">
              <a:avLst/>
            </a:prstGeom>
            <a:solidFill>
              <a:srgbClr val="46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endPara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algn="ctr"/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校级</a:t>
              </a:r>
              <a:r>
                <a:rPr lang="zh-CN" altLang="en-US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项目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230" y="1489529"/>
              <a:ext cx="779218" cy="779218"/>
            </a:xfrm>
            <a:prstGeom prst="rect">
              <a:avLst/>
            </a:prstGeom>
          </p:spPr>
        </p:pic>
      </p:grpSp>
      <p:sp>
        <p:nvSpPr>
          <p:cNvPr id="39" name="矩形 38"/>
          <p:cNvSpPr/>
          <p:nvPr/>
        </p:nvSpPr>
        <p:spPr>
          <a:xfrm>
            <a:off x="3222702" y="1800396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申请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464520" y="1800395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评审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683782" y="1800395"/>
            <a:ext cx="914400" cy="537091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立项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903044" y="1811648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变更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144862" y="1816696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中检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364124" y="1800394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结项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583386" y="1800393"/>
            <a:ext cx="914400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结转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683781" y="3397764"/>
            <a:ext cx="1459141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合同签订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200415" y="3392469"/>
            <a:ext cx="1241818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合同结项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222702" y="4969166"/>
            <a:ext cx="914400" cy="524107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申请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464520" y="4969165"/>
            <a:ext cx="914400" cy="524107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评审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683782" y="4969165"/>
            <a:ext cx="914400" cy="537091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立项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903044" y="4980418"/>
            <a:ext cx="914400" cy="524107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变更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144862" y="4985466"/>
            <a:ext cx="914400" cy="524107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中检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9364124" y="4969164"/>
            <a:ext cx="914400" cy="524107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结项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 flipH="1">
            <a:off x="5531005" y="1081668"/>
            <a:ext cx="11151" cy="4860179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3512634" y="1159727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立项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合同签订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 前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7858265" y="113283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（合同签订后）立项前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3029077" y="3372665"/>
            <a:ext cx="1056021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草拟合同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308137" y="3372664"/>
            <a:ext cx="1056021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合同盖章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8624" y="157685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科研项目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预算标准管理</a:t>
            </a:r>
            <a:endParaRPr lang="zh-CN" altLang="en-US" sz="28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557518" y="2038874"/>
            <a:ext cx="1107042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项目分类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154188" y="2038874"/>
            <a:ext cx="1141315" cy="524107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预算标准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882538" y="2038874"/>
            <a:ext cx="1241818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项目分类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707495" y="2017910"/>
            <a:ext cx="1241818" cy="524107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预算标准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6163145" y="1147208"/>
            <a:ext cx="20882" cy="5329956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2777597" y="1218824"/>
            <a:ext cx="163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4">
                    <a:lumMod val="75000"/>
                  </a:schemeClr>
                </a:solidFill>
              </a:rPr>
              <a:t>模式一</a:t>
            </a:r>
            <a:endParaRPr lang="zh-CN" alt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8338342" y="114720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C000"/>
                </a:solidFill>
              </a:rPr>
              <a:t>模式二</a:t>
            </a:r>
            <a:endParaRPr lang="zh-CN" altLang="en-US" sz="2800" b="1" dirty="0">
              <a:solidFill>
                <a:srgbClr val="FFC000"/>
              </a:solidFill>
            </a:endParaRPr>
          </a:p>
        </p:txBody>
      </p:sp>
      <p:cxnSp>
        <p:nvCxnSpPr>
          <p:cNvPr id="4" name="直接连接符 3"/>
          <p:cNvCxnSpPr>
            <a:stCxn id="39" idx="3"/>
            <a:endCxn id="40" idx="1"/>
          </p:cNvCxnSpPr>
          <p:nvPr/>
        </p:nvCxnSpPr>
        <p:spPr>
          <a:xfrm>
            <a:off x="2664560" y="2300928"/>
            <a:ext cx="1489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17840" y="19291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一对多</a:t>
            </a:r>
            <a:endParaRPr lang="zh-CN" altLang="en-US" dirty="0"/>
          </a:p>
        </p:txBody>
      </p:sp>
      <p:cxnSp>
        <p:nvCxnSpPr>
          <p:cNvPr id="47" name="直接连接符 46"/>
          <p:cNvCxnSpPr>
            <a:stCxn id="46" idx="3"/>
          </p:cNvCxnSpPr>
          <p:nvPr/>
        </p:nvCxnSpPr>
        <p:spPr>
          <a:xfrm flipV="1">
            <a:off x="8124356" y="2279964"/>
            <a:ext cx="1583139" cy="20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8349750" y="19765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多</a:t>
            </a:r>
            <a:r>
              <a:rPr lang="zh-CN" altLang="en-US" dirty="0" smtClean="0"/>
              <a:t>对一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351759" y="3149083"/>
            <a:ext cx="4289624" cy="1033922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dirty="0"/>
              <a:t>如：</a:t>
            </a:r>
            <a:endParaRPr lang="en-US" altLang="zh-CN" dirty="0"/>
          </a:p>
          <a:p>
            <a:pPr algn="l"/>
            <a:r>
              <a:rPr lang="zh-CN" altLang="en-US" dirty="0"/>
              <a:t>国自然项目：</a:t>
            </a:r>
            <a:r>
              <a:rPr lang="en-US" altLang="zh-CN" dirty="0"/>
              <a:t>2014</a:t>
            </a:r>
            <a:r>
              <a:rPr lang="zh-CN" altLang="en-US" dirty="0"/>
              <a:t>年以前预算标准</a:t>
            </a:r>
            <a:endParaRPr lang="en-US" altLang="zh-CN" dirty="0"/>
          </a:p>
          <a:p>
            <a:pPr algn="l"/>
            <a:r>
              <a:rPr lang="en-US" altLang="zh-CN" dirty="0"/>
              <a:t>	      </a:t>
            </a:r>
            <a:r>
              <a:rPr lang="en-US" altLang="zh-CN" dirty="0" smtClean="0"/>
              <a:t>2014</a:t>
            </a:r>
            <a:r>
              <a:rPr lang="zh-CN" altLang="en-US" dirty="0"/>
              <a:t>年以后预算</a:t>
            </a:r>
            <a:r>
              <a:rPr lang="zh-CN" altLang="en-US" dirty="0" smtClean="0"/>
              <a:t>标准</a:t>
            </a:r>
            <a:endParaRPr lang="en-US" altLang="zh-CN" dirty="0"/>
          </a:p>
        </p:txBody>
      </p:sp>
      <p:sp>
        <p:nvSpPr>
          <p:cNvPr id="49" name="文本框 48"/>
          <p:cNvSpPr txBox="1"/>
          <p:nvPr/>
        </p:nvSpPr>
        <p:spPr>
          <a:xfrm>
            <a:off x="6730717" y="3183171"/>
            <a:ext cx="5078992" cy="1200329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l"/>
            <a:r>
              <a:rPr lang="zh-CN" altLang="en-US" dirty="0"/>
              <a:t>如：</a:t>
            </a:r>
            <a:endParaRPr lang="en-US" altLang="zh-CN" dirty="0"/>
          </a:p>
          <a:p>
            <a:r>
              <a:rPr lang="zh-CN" altLang="en-US" dirty="0"/>
              <a:t>国自然项目：直接费、间接费科目</a:t>
            </a:r>
            <a:r>
              <a:rPr lang="zh-CN" altLang="en-US" dirty="0" smtClean="0"/>
              <a:t>标准</a:t>
            </a:r>
            <a:endParaRPr lang="en-US" altLang="zh-CN" dirty="0"/>
          </a:p>
          <a:p>
            <a:r>
              <a:rPr lang="zh-CN" altLang="en-US" dirty="0"/>
              <a:t>省自然基金：直接费、间接费科目标准</a:t>
            </a:r>
            <a:endParaRPr lang="en-US" altLang="zh-CN" dirty="0"/>
          </a:p>
        </p:txBody>
      </p:sp>
      <p:sp>
        <p:nvSpPr>
          <p:cNvPr id="50" name="文本框 49"/>
          <p:cNvSpPr txBox="1"/>
          <p:nvPr/>
        </p:nvSpPr>
        <p:spPr>
          <a:xfrm>
            <a:off x="1351759" y="4766668"/>
            <a:ext cx="4289624" cy="1517184"/>
          </a:xfrm>
          <a:prstGeom prst="rect">
            <a:avLst/>
          </a:prstGeom>
          <a:solidFill>
            <a:srgbClr val="2CBA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b="1" dirty="0" smtClean="0"/>
              <a:t>优势</a:t>
            </a:r>
            <a:r>
              <a:rPr lang="zh-CN" altLang="en-US" dirty="0" smtClean="0"/>
              <a:t>：预算科目可按立项书灵活定义，前期实施难度小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r>
              <a:rPr lang="zh-CN" altLang="en-US" b="1" dirty="0" smtClean="0"/>
              <a:t>劣势</a:t>
            </a:r>
            <a:r>
              <a:rPr lang="zh-CN" altLang="en-US" dirty="0" smtClean="0"/>
              <a:t>：财务预算标准难以对接</a:t>
            </a:r>
            <a:endParaRPr lang="zh-CN" altLang="en-US" dirty="0"/>
          </a:p>
        </p:txBody>
      </p:sp>
      <p:sp>
        <p:nvSpPr>
          <p:cNvPr id="51" name="文本框 50"/>
          <p:cNvSpPr txBox="1"/>
          <p:nvPr/>
        </p:nvSpPr>
        <p:spPr>
          <a:xfrm>
            <a:off x="6730717" y="4784519"/>
            <a:ext cx="5078992" cy="1517184"/>
          </a:xfrm>
          <a:prstGeom prst="rect">
            <a:avLst/>
          </a:prstGeom>
          <a:solidFill>
            <a:srgbClr val="FBB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b="1" dirty="0"/>
              <a:t>优势</a:t>
            </a:r>
            <a:r>
              <a:rPr lang="zh-CN" altLang="en-US" dirty="0"/>
              <a:t>：方便财务预算</a:t>
            </a:r>
            <a:r>
              <a:rPr lang="zh-CN" altLang="en-US" dirty="0" smtClean="0"/>
              <a:t>对接</a:t>
            </a:r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r>
              <a:rPr lang="zh-CN" altLang="en-US" b="1" dirty="0"/>
              <a:t>劣势</a:t>
            </a:r>
            <a:r>
              <a:rPr lang="zh-CN" altLang="en-US" dirty="0"/>
              <a:t>：需对相似的预算标准进行整理合并，前期实施难度较大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959987" y="195707"/>
            <a:ext cx="7183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科研项目</a:t>
            </a:r>
            <a:r>
              <a:rPr lang="en-US" altLang="zh-CN" dirty="0" smtClean="0">
                <a:solidFill>
                  <a:schemeClr val="tx1"/>
                </a:solidFill>
              </a:rPr>
              <a:t>——</a:t>
            </a:r>
            <a:r>
              <a:rPr lang="zh-CN" altLang="en-US" dirty="0" smtClean="0">
                <a:solidFill>
                  <a:schemeClr val="tx1"/>
                </a:solidFill>
              </a:rPr>
              <a:t>国自然精细化管理</a:t>
            </a:r>
            <a:endParaRPr lang="zh-CN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5282" y="1383264"/>
            <a:ext cx="1174973" cy="7934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01" y="2687672"/>
            <a:ext cx="2405565" cy="60204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214" y="3865442"/>
            <a:ext cx="785633" cy="7934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7214" y="5104180"/>
            <a:ext cx="785633" cy="79344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1658" y="3895765"/>
            <a:ext cx="1168020" cy="7725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1657" y="5104180"/>
            <a:ext cx="1300118" cy="76560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7990" y="3816223"/>
            <a:ext cx="639630" cy="91176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5893" y="5031100"/>
            <a:ext cx="903825" cy="911760"/>
          </a:xfrm>
          <a:prstGeom prst="rect">
            <a:avLst/>
          </a:prstGeom>
        </p:spPr>
      </p:pic>
      <p:cxnSp>
        <p:nvCxnSpPr>
          <p:cNvPr id="37" name="直接箭头连接符 36"/>
          <p:cNvCxnSpPr>
            <a:stCxn id="2" idx="2"/>
            <a:endCxn id="6" idx="0"/>
          </p:cNvCxnSpPr>
          <p:nvPr/>
        </p:nvCxnSpPr>
        <p:spPr>
          <a:xfrm flipH="1">
            <a:off x="2151884" y="2176704"/>
            <a:ext cx="10885" cy="510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6" idx="2"/>
            <a:endCxn id="71" idx="0"/>
          </p:cNvCxnSpPr>
          <p:nvPr/>
        </p:nvCxnSpPr>
        <p:spPr>
          <a:xfrm flipH="1">
            <a:off x="2144718" y="3289712"/>
            <a:ext cx="7166" cy="45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6" idx="2"/>
            <a:endCxn id="72" idx="1"/>
          </p:cNvCxnSpPr>
          <p:nvPr/>
        </p:nvCxnSpPr>
        <p:spPr>
          <a:xfrm rot="5400000">
            <a:off x="843248" y="4194804"/>
            <a:ext cx="2213729" cy="403545"/>
          </a:xfrm>
          <a:prstGeom prst="bentConnector4">
            <a:avLst>
              <a:gd name="adj1" fmla="val 6657"/>
              <a:gd name="adj2" fmla="val 1566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71" idx="3"/>
            <a:endCxn id="24" idx="1"/>
          </p:cNvCxnSpPr>
          <p:nvPr/>
        </p:nvCxnSpPr>
        <p:spPr>
          <a:xfrm>
            <a:off x="2556304" y="4252178"/>
            <a:ext cx="1430910" cy="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24" idx="3"/>
            <a:endCxn id="27" idx="1"/>
          </p:cNvCxnSpPr>
          <p:nvPr/>
        </p:nvCxnSpPr>
        <p:spPr>
          <a:xfrm>
            <a:off x="4772847" y="4262162"/>
            <a:ext cx="1038811" cy="19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27" idx="3"/>
            <a:endCxn id="34" idx="1"/>
          </p:cNvCxnSpPr>
          <p:nvPr/>
        </p:nvCxnSpPr>
        <p:spPr>
          <a:xfrm flipV="1">
            <a:off x="6979678" y="4272103"/>
            <a:ext cx="1188312" cy="9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72" idx="3"/>
            <a:endCxn id="25" idx="1"/>
          </p:cNvCxnSpPr>
          <p:nvPr/>
        </p:nvCxnSpPr>
        <p:spPr>
          <a:xfrm flipV="1">
            <a:off x="2541098" y="5500900"/>
            <a:ext cx="1446116" cy="2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25" idx="3"/>
            <a:endCxn id="33" idx="1"/>
          </p:cNvCxnSpPr>
          <p:nvPr/>
        </p:nvCxnSpPr>
        <p:spPr>
          <a:xfrm flipV="1">
            <a:off x="4772847" y="5486980"/>
            <a:ext cx="1038810" cy="13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33" idx="3"/>
            <a:endCxn id="35" idx="1"/>
          </p:cNvCxnSpPr>
          <p:nvPr/>
        </p:nvCxnSpPr>
        <p:spPr>
          <a:xfrm>
            <a:off x="7111775" y="5486980"/>
            <a:ext cx="924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1955555" y="3482047"/>
            <a:ext cx="785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下载</a:t>
            </a:r>
            <a:endParaRPr lang="zh-CN" altLang="en-US" sz="1200" dirty="0"/>
          </a:p>
        </p:txBody>
      </p:sp>
      <p:pic>
        <p:nvPicPr>
          <p:cNvPr id="71" name="图片 7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33131" y="3747892"/>
            <a:ext cx="823173" cy="1008572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8339" y="5021358"/>
            <a:ext cx="792759" cy="964166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7302138" y="1174807"/>
            <a:ext cx="4532811" cy="1362337"/>
            <a:chOff x="9289021" y="1066946"/>
            <a:chExt cx="4439160" cy="1362337"/>
          </a:xfrm>
        </p:grpSpPr>
        <p:sp>
          <p:nvSpPr>
            <p:cNvPr id="28" name="矩形 27"/>
            <p:cNvSpPr/>
            <p:nvPr/>
          </p:nvSpPr>
          <p:spPr>
            <a:xfrm>
              <a:off x="12401119" y="1066946"/>
              <a:ext cx="1327062" cy="43900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dirty="0" smtClean="0"/>
                <a:t>优势</a:t>
              </a:r>
              <a:endParaRPr lang="zh-CN" altLang="en-US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289021" y="1505953"/>
              <a:ext cx="4439160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 smtClean="0">
                  <a:solidFill>
                    <a:schemeClr val="accent1">
                      <a:lumMod val="75000"/>
                    </a:schemeClr>
                  </a:solidFill>
                </a:rPr>
                <a:t>立项</a:t>
              </a: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</a:rPr>
                <a:t>数据一次导入；免登记、免审核。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</a:rPr>
                <a:t>来款一次导入，免登记</a:t>
              </a:r>
              <a:endParaRPr lang="en-US" altLang="zh-CN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963943" y="207853"/>
            <a:ext cx="586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3332933" y="2637328"/>
            <a:ext cx="5980521" cy="75281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科研经费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3332933" y="3629939"/>
            <a:ext cx="5980521" cy="7528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科研成果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3332933" y="4622550"/>
            <a:ext cx="5980521" cy="75281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</a:rPr>
              <a:t>科研考核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332933" y="1644717"/>
            <a:ext cx="5980521" cy="7528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>
                    <a:lumMod val="85000"/>
                  </a:schemeClr>
                </a:solidFill>
              </a:rPr>
              <a:t>科研项目</a:t>
            </a:r>
            <a:endParaRPr lang="zh-CN" altLang="en-US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8624" y="157685"/>
            <a:ext cx="80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经费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经费管理流程</a:t>
            </a:r>
            <a:endParaRPr lang="zh-CN" altLang="en-US" sz="28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321553" y="1990909"/>
            <a:ext cx="1673977" cy="775405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财务来款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13360" y="1990908"/>
            <a:ext cx="1673977" cy="775405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科研到账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321552" y="4533437"/>
            <a:ext cx="1673977" cy="775405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经费</a:t>
            </a:r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入账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21551" y="3262172"/>
            <a:ext cx="1673977" cy="775405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财务建卡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321550" y="5804700"/>
            <a:ext cx="1673977" cy="775405"/>
          </a:xfrm>
          <a:prstGeom prst="rect">
            <a:avLst/>
          </a:prstGeom>
          <a:solidFill>
            <a:srgbClr val="46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财务报销</a:t>
            </a:r>
            <a:endParaRPr lang="zh-CN" altLang="en-US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6" name="直接箭头连接符 5"/>
          <p:cNvCxnSpPr>
            <a:stCxn id="18" idx="3"/>
            <a:endCxn id="19" idx="1"/>
          </p:cNvCxnSpPr>
          <p:nvPr/>
        </p:nvCxnSpPr>
        <p:spPr>
          <a:xfrm flipV="1">
            <a:off x="3995530" y="2378611"/>
            <a:ext cx="40178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肘形连接符 8"/>
          <p:cNvCxnSpPr>
            <a:stCxn id="19" idx="2"/>
            <a:endCxn id="21" idx="3"/>
          </p:cNvCxnSpPr>
          <p:nvPr/>
        </p:nvCxnSpPr>
        <p:spPr>
          <a:xfrm rot="5400000">
            <a:off x="5981158" y="780684"/>
            <a:ext cx="883562" cy="48548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1" idx="2"/>
            <a:endCxn id="20" idx="0"/>
          </p:cNvCxnSpPr>
          <p:nvPr/>
        </p:nvCxnSpPr>
        <p:spPr>
          <a:xfrm>
            <a:off x="3158540" y="4037577"/>
            <a:ext cx="1" cy="495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3158537" y="5304270"/>
            <a:ext cx="1" cy="495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259870" y="1370376"/>
            <a:ext cx="53008" cy="533440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614402" y="11974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财务处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357757" y="11695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大都市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大都市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大都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1184</Words>
  <Application>WPS 演示</Application>
  <PresentationFormat>宽屏</PresentationFormat>
  <Paragraphs>281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微软雅黑 Light</vt:lpstr>
      <vt:lpstr>Calibri Light</vt:lpstr>
      <vt:lpstr>等线</vt:lpstr>
      <vt:lpstr>黑体</vt:lpstr>
      <vt:lpstr>大都市</vt:lpstr>
      <vt:lpstr>惠州学院科研创新服务平台  科研业务培训  主讲人：王丽伟   电话：18910283981</vt:lpstr>
      <vt:lpstr>用户介绍：  admin：管理员 系统维护职能、例如：系统信息字段、项目分类管理、预算标准管理、成果信息管理等； superadmin：超级管理员 用与管理用户角色、分配角色权限、配置管理范围等；  logadmin：日志管理员 可查看系统用户登录信息、监控用户操作信息；  科技处管理员（可自定义） 科技处管理员作为系统业务管理员、可集系统所有权限于一身，科技处内部管理人员使用，可修改、审核、统计系统所有数据；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lvqi shi</dc:creator>
  <cp:lastModifiedBy>Mr Wang</cp:lastModifiedBy>
  <cp:revision>368</cp:revision>
  <dcterms:created xsi:type="dcterms:W3CDTF">2016-05-12T01:46:00Z</dcterms:created>
  <dcterms:modified xsi:type="dcterms:W3CDTF">2017-04-14T02:21:59Z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2052-10.1.0.6382</vt:lpwstr>
  </property>
</Properties>
</file>